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tags/tag6.xml" ContentType="application/vnd.openxmlformats-officedocument.presentationml.tags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16" r:id="rId1"/>
    <p:sldMasterId id="2147485054" r:id="rId2"/>
    <p:sldMasterId id="2147485074" r:id="rId3"/>
  </p:sldMasterIdLst>
  <p:notesMasterIdLst>
    <p:notesMasterId r:id="rId21"/>
  </p:notesMasterIdLst>
  <p:handoutMasterIdLst>
    <p:handoutMasterId r:id="rId22"/>
  </p:handoutMasterIdLst>
  <p:sldIdLst>
    <p:sldId id="2126986741" r:id="rId4"/>
    <p:sldId id="2126986383" r:id="rId5"/>
    <p:sldId id="2126986728" r:id="rId6"/>
    <p:sldId id="2126986759" r:id="rId7"/>
    <p:sldId id="459" r:id="rId8"/>
    <p:sldId id="2126986730" r:id="rId9"/>
    <p:sldId id="2126986766" r:id="rId10"/>
    <p:sldId id="2126986774" r:id="rId11"/>
    <p:sldId id="2126986776" r:id="rId12"/>
    <p:sldId id="13336" r:id="rId13"/>
    <p:sldId id="2126986756" r:id="rId14"/>
    <p:sldId id="2126986777" r:id="rId15"/>
    <p:sldId id="256" r:id="rId16"/>
    <p:sldId id="2126986764" r:id="rId17"/>
    <p:sldId id="2126986761" r:id="rId18"/>
    <p:sldId id="2126986772" r:id="rId19"/>
    <p:sldId id="2126986778" r:id="rId20"/>
  </p:sldIdLst>
  <p:sldSz cx="12192000" cy="6858000"/>
  <p:notesSz cx="7010400" cy="9296400"/>
  <p:defaultTextStyle>
    <a:defPPr>
      <a:defRPr lang="es-MX"/>
    </a:defPPr>
    <a:lvl1pPr marL="0" algn="l" defTabSz="91361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811" algn="l" defTabSz="91361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618" algn="l" defTabSz="91361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429" algn="l" defTabSz="91361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7236" algn="l" defTabSz="91361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4045" algn="l" defTabSz="91361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0856" algn="l" defTabSz="91361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7664" algn="l" defTabSz="91361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4478" algn="l" defTabSz="91361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SSICA SARAI GARCÍA ALARCÓN" initials="JSGA" lastIdx="1" clrIdx="0">
    <p:extLst>
      <p:ext uri="{19B8F6BF-5375-455C-9EA6-DF929625EA0E}">
        <p15:presenceInfo xmlns:p15="http://schemas.microsoft.com/office/powerpoint/2012/main" userId="S::jessica.garciaa@cfe.mx::97e75749-948a-48aa-bcb0-a00419a075a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BE26"/>
    <a:srgbClr val="9AEEB0"/>
    <a:srgbClr val="E47816"/>
    <a:srgbClr val="660033"/>
    <a:srgbClr val="008C5D"/>
    <a:srgbClr val="008E60"/>
    <a:srgbClr val="00AC73"/>
    <a:srgbClr val="B38E5D"/>
    <a:srgbClr val="13322B"/>
    <a:srgbClr val="D4C1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88" autoAdjust="0"/>
    <p:restoredTop sz="95226" autoAdjust="0"/>
  </p:normalViewPr>
  <p:slideViewPr>
    <p:cSldViewPr snapToGrid="0" snapToObjects="1">
      <p:cViewPr varScale="1">
        <p:scale>
          <a:sx n="84" d="100"/>
          <a:sy n="84" d="100"/>
        </p:scale>
        <p:origin x="966" y="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341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94" d="100"/>
        <a:sy n="94" d="100"/>
      </p:scale>
      <p:origin x="0" y="24898"/>
    </p:cViewPr>
  </p:sorterViewPr>
  <p:notesViewPr>
    <p:cSldViewPr snapToGrid="0" snapToObjects="1">
      <p:cViewPr varScale="1">
        <p:scale>
          <a:sx n="53" d="100"/>
          <a:sy n="53" d="100"/>
        </p:scale>
        <p:origin x="2820" y="84"/>
      </p:cViewPr>
      <p:guideLst>
        <p:guide orient="horz" pos="2928"/>
        <p:guide pos="220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commentAuthors" Target="commentAuthor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Hoja_de_c_lculo_de_Microsoft_Excel1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file:///\\Users\barbyhid\Documents\DCO%202021\ANALISIS\Tabla%20generacio&#769;n%20Bruta%20CFE%20sin%20PIEs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Hoja_de_c_lculo_de_Microsoft_Excel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Hoja_de_c_lculo_de_Microsoft_Excel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Hoja_de_c_lculo_de_Microsoft_Excel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areaChart>
        <c:grouping val="stacked"/>
        <c:varyColors val="0"/>
        <c:ser>
          <c:idx val="0"/>
          <c:order val="0"/>
          <c:tx>
            <c:strRef>
              <c:f>Hoja1!$C$23</c:f>
              <c:strCache>
                <c:ptCount val="1"/>
                <c:pt idx="0">
                  <c:v>Oil</c:v>
                </c:pt>
              </c:strCache>
            </c:strRef>
          </c:tx>
          <c:spPr>
            <a:solidFill>
              <a:srgbClr val="777777">
                <a:lumMod val="75000"/>
              </a:srgbClr>
            </a:solidFill>
            <a:ln w="25400">
              <a:noFill/>
            </a:ln>
            <a:effectLst/>
          </c:spPr>
          <c:dLbls>
            <c:delete val="1"/>
          </c:dLbls>
          <c:cat>
            <c:numRef>
              <c:f>Hoja1!$B$64:$B$71</c:f>
              <c:numCache>
                <c:formatCode>0</c:formatCode>
                <c:ptCount val="8"/>
                <c:pt idx="0">
                  <c:v>1990</c:v>
                </c:pt>
                <c:pt idx="1">
                  <c:v>1995</c:v>
                </c:pt>
                <c:pt idx="2">
                  <c:v>2000</c:v>
                </c:pt>
                <c:pt idx="3">
                  <c:v>2005</c:v>
                </c:pt>
                <c:pt idx="4">
                  <c:v>2010</c:v>
                </c:pt>
                <c:pt idx="5">
                  <c:v>2015</c:v>
                </c:pt>
                <c:pt idx="6">
                  <c:v>2019</c:v>
                </c:pt>
                <c:pt idx="7" formatCode="General">
                  <c:v>2020</c:v>
                </c:pt>
              </c:numCache>
            </c:numRef>
          </c:cat>
          <c:val>
            <c:numRef>
              <c:f>Hoja1!$C$64:$C$71</c:f>
              <c:numCache>
                <c:formatCode>#,##0</c:formatCode>
                <c:ptCount val="8"/>
                <c:pt idx="0">
                  <c:v>62062</c:v>
                </c:pt>
                <c:pt idx="1">
                  <c:v>67846</c:v>
                </c:pt>
                <c:pt idx="2">
                  <c:v>93599</c:v>
                </c:pt>
                <c:pt idx="3">
                  <c:v>68469</c:v>
                </c:pt>
                <c:pt idx="4">
                  <c:v>44587</c:v>
                </c:pt>
                <c:pt idx="5">
                  <c:v>31577</c:v>
                </c:pt>
                <c:pt idx="6">
                  <c:v>34210</c:v>
                </c:pt>
                <c:pt idx="7" formatCode="###\ ###\ ##0">
                  <c:v>31479.295000000002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AB9-469A-809C-F8C649EE24D6}"/>
            </c:ext>
          </c:extLst>
        </c:ser>
        <c:ser>
          <c:idx val="1"/>
          <c:order val="1"/>
          <c:tx>
            <c:strRef>
              <c:f>Hoja1!$D$23</c:f>
              <c:strCache>
                <c:ptCount val="1"/>
                <c:pt idx="0">
                  <c:v>Natural gas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 w="25400"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Hoja1!$B$64:$B$71</c:f>
              <c:numCache>
                <c:formatCode>0</c:formatCode>
                <c:ptCount val="8"/>
                <c:pt idx="0">
                  <c:v>1990</c:v>
                </c:pt>
                <c:pt idx="1">
                  <c:v>1995</c:v>
                </c:pt>
                <c:pt idx="2">
                  <c:v>2000</c:v>
                </c:pt>
                <c:pt idx="3">
                  <c:v>2005</c:v>
                </c:pt>
                <c:pt idx="4">
                  <c:v>2010</c:v>
                </c:pt>
                <c:pt idx="5">
                  <c:v>2015</c:v>
                </c:pt>
                <c:pt idx="6">
                  <c:v>2019</c:v>
                </c:pt>
                <c:pt idx="7" formatCode="General">
                  <c:v>2020</c:v>
                </c:pt>
              </c:numCache>
            </c:numRef>
          </c:cat>
          <c:val>
            <c:numRef>
              <c:f>Hoja1!$D$64:$D$71</c:f>
              <c:numCache>
                <c:formatCode>#,##0</c:formatCode>
                <c:ptCount val="8"/>
                <c:pt idx="0">
                  <c:v>14460</c:v>
                </c:pt>
                <c:pt idx="1">
                  <c:v>24520</c:v>
                </c:pt>
                <c:pt idx="2">
                  <c:v>44129</c:v>
                </c:pt>
                <c:pt idx="3">
                  <c:v>100642</c:v>
                </c:pt>
                <c:pt idx="4">
                  <c:v>146994</c:v>
                </c:pt>
                <c:pt idx="5">
                  <c:v>186251</c:v>
                </c:pt>
                <c:pt idx="6">
                  <c:v>199388</c:v>
                </c:pt>
                <c:pt idx="7" formatCode="###\ ###\ ##0">
                  <c:v>183472.36400000003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AB9-469A-809C-F8C649EE24D6}"/>
            </c:ext>
          </c:extLst>
        </c:ser>
        <c:ser>
          <c:idx val="2"/>
          <c:order val="2"/>
          <c:tx>
            <c:strRef>
              <c:f>Hoja1!$E$23</c:f>
              <c:strCache>
                <c:ptCount val="1"/>
                <c:pt idx="0">
                  <c:v>Nuclear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 w="25400">
              <a:noFill/>
            </a:ln>
            <a:effectLst/>
          </c:spPr>
          <c:dLbls>
            <c:dLbl>
              <c:idx val="0"/>
              <c:layout>
                <c:manualLayout>
                  <c:x val="0.23627271441171149"/>
                  <c:y val="-9.916732206967424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bg2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s-MX"/>
                </a:p>
              </c:txPr>
              <c:showLegendKey val="0"/>
              <c:showVal val="0"/>
              <c:showCatName val="0"/>
              <c:showSerName val="1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9AB9-469A-809C-F8C649EE24D6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Hoja1!$B$64:$B$71</c:f>
              <c:numCache>
                <c:formatCode>0</c:formatCode>
                <c:ptCount val="8"/>
                <c:pt idx="0">
                  <c:v>1990</c:v>
                </c:pt>
                <c:pt idx="1">
                  <c:v>1995</c:v>
                </c:pt>
                <c:pt idx="2">
                  <c:v>2000</c:v>
                </c:pt>
                <c:pt idx="3">
                  <c:v>2005</c:v>
                </c:pt>
                <c:pt idx="4">
                  <c:v>2010</c:v>
                </c:pt>
                <c:pt idx="5">
                  <c:v>2015</c:v>
                </c:pt>
                <c:pt idx="6">
                  <c:v>2019</c:v>
                </c:pt>
                <c:pt idx="7" formatCode="General">
                  <c:v>2020</c:v>
                </c:pt>
              </c:numCache>
            </c:numRef>
          </c:cat>
          <c:val>
            <c:numRef>
              <c:f>Hoja1!$E$64:$E$71</c:f>
              <c:numCache>
                <c:formatCode>#,##0</c:formatCode>
                <c:ptCount val="8"/>
                <c:pt idx="0">
                  <c:v>2937</c:v>
                </c:pt>
                <c:pt idx="1">
                  <c:v>8443</c:v>
                </c:pt>
                <c:pt idx="2">
                  <c:v>8221</c:v>
                </c:pt>
                <c:pt idx="3">
                  <c:v>10805</c:v>
                </c:pt>
                <c:pt idx="4">
                  <c:v>5879</c:v>
                </c:pt>
                <c:pt idx="5">
                  <c:v>11577</c:v>
                </c:pt>
                <c:pt idx="6">
                  <c:v>11460</c:v>
                </c:pt>
                <c:pt idx="7" formatCode="###\ ###\ ##0">
                  <c:v>11093.063999999998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9AB9-469A-809C-F8C649EE24D6}"/>
            </c:ext>
          </c:extLst>
        </c:ser>
        <c:ser>
          <c:idx val="3"/>
          <c:order val="3"/>
          <c:tx>
            <c:strRef>
              <c:f>Hoja1!$F$23</c:f>
              <c:strCache>
                <c:ptCount val="1"/>
                <c:pt idx="0">
                  <c:v>Hydro</c:v>
                </c:pt>
              </c:strCache>
            </c:strRef>
          </c:tx>
          <c:spPr>
            <a:solidFill>
              <a:srgbClr val="00B0F0"/>
            </a:solidFill>
            <a:ln w="25400"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Hoja1!$B$64:$B$71</c:f>
              <c:numCache>
                <c:formatCode>0</c:formatCode>
                <c:ptCount val="8"/>
                <c:pt idx="0">
                  <c:v>1990</c:v>
                </c:pt>
                <c:pt idx="1">
                  <c:v>1995</c:v>
                </c:pt>
                <c:pt idx="2">
                  <c:v>2000</c:v>
                </c:pt>
                <c:pt idx="3">
                  <c:v>2005</c:v>
                </c:pt>
                <c:pt idx="4">
                  <c:v>2010</c:v>
                </c:pt>
                <c:pt idx="5">
                  <c:v>2015</c:v>
                </c:pt>
                <c:pt idx="6">
                  <c:v>2019</c:v>
                </c:pt>
                <c:pt idx="7" formatCode="General">
                  <c:v>2020</c:v>
                </c:pt>
              </c:numCache>
            </c:numRef>
          </c:cat>
          <c:val>
            <c:numRef>
              <c:f>Hoja1!$F$64:$F$71</c:f>
              <c:numCache>
                <c:formatCode>#,##0</c:formatCode>
                <c:ptCount val="8"/>
                <c:pt idx="0">
                  <c:v>23478</c:v>
                </c:pt>
                <c:pt idx="1">
                  <c:v>27528</c:v>
                </c:pt>
                <c:pt idx="2">
                  <c:v>33133</c:v>
                </c:pt>
                <c:pt idx="3">
                  <c:v>27709</c:v>
                </c:pt>
                <c:pt idx="4">
                  <c:v>37131</c:v>
                </c:pt>
                <c:pt idx="5">
                  <c:v>30815</c:v>
                </c:pt>
                <c:pt idx="6">
                  <c:v>24086</c:v>
                </c:pt>
                <c:pt idx="7" formatCode="###\ ###\ ##0">
                  <c:v>26956.287999999997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9AB9-469A-809C-F8C649EE24D6}"/>
            </c:ext>
          </c:extLst>
        </c:ser>
        <c:ser>
          <c:idx val="4"/>
          <c:order val="4"/>
          <c:tx>
            <c:strRef>
              <c:f>Hoja1!$G$23</c:f>
              <c:strCache>
                <c:ptCount val="1"/>
                <c:pt idx="0">
                  <c:v>Geothermal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  <a:ln w="25400">
              <a:noFill/>
            </a:ln>
            <a:effectLst/>
          </c:spPr>
          <c:dLbls>
            <c:dLbl>
              <c:idx val="0"/>
              <c:layout>
                <c:manualLayout>
                  <c:x val="0.22405174948544557"/>
                  <c:y val="-7.134013854591946E-2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9AB9-469A-809C-F8C649EE24D6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Hoja1!$B$64:$B$71</c:f>
              <c:numCache>
                <c:formatCode>0</c:formatCode>
                <c:ptCount val="8"/>
                <c:pt idx="0">
                  <c:v>1990</c:v>
                </c:pt>
                <c:pt idx="1">
                  <c:v>1995</c:v>
                </c:pt>
                <c:pt idx="2">
                  <c:v>2000</c:v>
                </c:pt>
                <c:pt idx="3">
                  <c:v>2005</c:v>
                </c:pt>
                <c:pt idx="4">
                  <c:v>2010</c:v>
                </c:pt>
                <c:pt idx="5">
                  <c:v>2015</c:v>
                </c:pt>
                <c:pt idx="6">
                  <c:v>2019</c:v>
                </c:pt>
                <c:pt idx="7" formatCode="General">
                  <c:v>2020</c:v>
                </c:pt>
              </c:numCache>
            </c:numRef>
          </c:cat>
          <c:val>
            <c:numRef>
              <c:f>Hoja1!$G$64:$G$71</c:f>
              <c:numCache>
                <c:formatCode>#,##0</c:formatCode>
                <c:ptCount val="8"/>
                <c:pt idx="0">
                  <c:v>5124</c:v>
                </c:pt>
                <c:pt idx="1">
                  <c:v>5669</c:v>
                </c:pt>
                <c:pt idx="2">
                  <c:v>5901</c:v>
                </c:pt>
                <c:pt idx="3">
                  <c:v>7299</c:v>
                </c:pt>
                <c:pt idx="4">
                  <c:v>6618</c:v>
                </c:pt>
                <c:pt idx="5">
                  <c:v>6331</c:v>
                </c:pt>
                <c:pt idx="6">
                  <c:v>5330</c:v>
                </c:pt>
                <c:pt idx="7" formatCode="###\ ###\ ##0">
                  <c:v>4817.5289999999995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9AB9-469A-809C-F8C649EE24D6}"/>
            </c:ext>
          </c:extLst>
        </c:ser>
        <c:ser>
          <c:idx val="5"/>
          <c:order val="5"/>
          <c:tx>
            <c:strRef>
              <c:f>Hoja1!$H$23</c:f>
              <c:strCache>
                <c:ptCount val="1"/>
                <c:pt idx="0">
                  <c:v>Solar PV</c:v>
                </c:pt>
              </c:strCache>
            </c:strRef>
          </c:tx>
          <c:spPr>
            <a:solidFill>
              <a:srgbClr val="FFC000"/>
            </a:solidFill>
            <a:ln w="25400">
              <a:noFill/>
            </a:ln>
            <a:effectLst/>
          </c:spPr>
          <c:dLbls>
            <c:dLbl>
              <c:idx val="0"/>
              <c:layout>
                <c:manualLayout>
                  <c:x val="0.40465100379665797"/>
                  <c:y val="-9.0606620792670928E-2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9AB9-469A-809C-F8C649EE24D6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Hoja1!$B$64:$B$71</c:f>
              <c:numCache>
                <c:formatCode>0</c:formatCode>
                <c:ptCount val="8"/>
                <c:pt idx="0">
                  <c:v>1990</c:v>
                </c:pt>
                <c:pt idx="1">
                  <c:v>1995</c:v>
                </c:pt>
                <c:pt idx="2">
                  <c:v>2000</c:v>
                </c:pt>
                <c:pt idx="3">
                  <c:v>2005</c:v>
                </c:pt>
                <c:pt idx="4">
                  <c:v>2010</c:v>
                </c:pt>
                <c:pt idx="5">
                  <c:v>2015</c:v>
                </c:pt>
                <c:pt idx="6">
                  <c:v>2019</c:v>
                </c:pt>
                <c:pt idx="7" formatCode="General">
                  <c:v>2020</c:v>
                </c:pt>
              </c:numCache>
            </c:numRef>
          </c:cat>
          <c:val>
            <c:numRef>
              <c:f>Hoja1!$H$64:$H$71</c:f>
              <c:numCache>
                <c:formatCode>#,##0</c:formatCode>
                <c:ptCount val="8"/>
                <c:pt idx="0">
                  <c:v>1</c:v>
                </c:pt>
                <c:pt idx="1">
                  <c:v>5</c:v>
                </c:pt>
                <c:pt idx="2">
                  <c:v>7</c:v>
                </c:pt>
                <c:pt idx="3">
                  <c:v>9</c:v>
                </c:pt>
                <c:pt idx="4">
                  <c:v>31</c:v>
                </c:pt>
                <c:pt idx="5">
                  <c:v>239</c:v>
                </c:pt>
                <c:pt idx="6">
                  <c:v>6591</c:v>
                </c:pt>
                <c:pt idx="7" formatCode="###\ ###\ ##0">
                  <c:v>10547.342999999999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9AB9-469A-809C-F8C649EE24D6}"/>
            </c:ext>
          </c:extLst>
        </c:ser>
        <c:ser>
          <c:idx val="6"/>
          <c:order val="6"/>
          <c:tx>
            <c:strRef>
              <c:f>Hoja1!$I$23</c:f>
              <c:strCache>
                <c:ptCount val="1"/>
                <c:pt idx="0">
                  <c:v>Wind</c:v>
                </c:pt>
              </c:strCache>
            </c:strRef>
          </c:tx>
          <c:spPr>
            <a:solidFill>
              <a:srgbClr val="92D050"/>
            </a:solidFill>
            <a:ln w="25400">
              <a:noFill/>
            </a:ln>
            <a:effectLst/>
          </c:spPr>
          <c:dLbls>
            <c:dLbl>
              <c:idx val="0"/>
              <c:layout>
                <c:manualLayout>
                  <c:x val="0.40907831016288132"/>
                  <c:y val="-0.14822876810366412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9AB9-469A-809C-F8C649EE24D6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Hoja1!$B$64:$B$71</c:f>
              <c:numCache>
                <c:formatCode>0</c:formatCode>
                <c:ptCount val="8"/>
                <c:pt idx="0">
                  <c:v>1990</c:v>
                </c:pt>
                <c:pt idx="1">
                  <c:v>1995</c:v>
                </c:pt>
                <c:pt idx="2">
                  <c:v>2000</c:v>
                </c:pt>
                <c:pt idx="3">
                  <c:v>2005</c:v>
                </c:pt>
                <c:pt idx="4">
                  <c:v>2010</c:v>
                </c:pt>
                <c:pt idx="5">
                  <c:v>2015</c:v>
                </c:pt>
                <c:pt idx="6">
                  <c:v>2019</c:v>
                </c:pt>
                <c:pt idx="7" formatCode="General">
                  <c:v>2020</c:v>
                </c:pt>
              </c:numCache>
            </c:numRef>
          </c:cat>
          <c:val>
            <c:numRef>
              <c:f>Hoja1!$I$64:$I$71</c:f>
              <c:numCache>
                <c:formatCode>#,##0</c:formatCode>
                <c:ptCount val="8"/>
                <c:pt idx="0">
                  <c:v>1</c:v>
                </c:pt>
                <c:pt idx="1">
                  <c:v>7</c:v>
                </c:pt>
                <c:pt idx="2">
                  <c:v>19</c:v>
                </c:pt>
                <c:pt idx="3">
                  <c:v>19</c:v>
                </c:pt>
                <c:pt idx="4">
                  <c:v>1239</c:v>
                </c:pt>
                <c:pt idx="5">
                  <c:v>8745</c:v>
                </c:pt>
                <c:pt idx="6">
                  <c:v>17601</c:v>
                </c:pt>
                <c:pt idx="7" formatCode="###\ ###\ ##0">
                  <c:v>19749.234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9AB9-469A-809C-F8C649EE24D6}"/>
            </c:ext>
          </c:extLst>
        </c:ser>
        <c:ser>
          <c:idx val="7"/>
          <c:order val="7"/>
          <c:tx>
            <c:strRef>
              <c:f>Hoja1!$J$23</c:f>
              <c:strCache>
                <c:ptCount val="1"/>
                <c:pt idx="0">
                  <c:v>Biofuels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 w="25400">
              <a:noFill/>
            </a:ln>
            <a:effectLst/>
          </c:spPr>
          <c:dLbls>
            <c:delete val="1"/>
          </c:dLbls>
          <c:cat>
            <c:numRef>
              <c:f>Hoja1!$B$64:$B$71</c:f>
              <c:numCache>
                <c:formatCode>0</c:formatCode>
                <c:ptCount val="8"/>
                <c:pt idx="0">
                  <c:v>1990</c:v>
                </c:pt>
                <c:pt idx="1">
                  <c:v>1995</c:v>
                </c:pt>
                <c:pt idx="2">
                  <c:v>2000</c:v>
                </c:pt>
                <c:pt idx="3">
                  <c:v>2005</c:v>
                </c:pt>
                <c:pt idx="4">
                  <c:v>2010</c:v>
                </c:pt>
                <c:pt idx="5">
                  <c:v>2015</c:v>
                </c:pt>
                <c:pt idx="6">
                  <c:v>2019</c:v>
                </c:pt>
                <c:pt idx="7" formatCode="General">
                  <c:v>2020</c:v>
                </c:pt>
              </c:numCache>
            </c:numRef>
          </c:cat>
          <c:val>
            <c:numRef>
              <c:f>Hoja1!$J$64:$J$71</c:f>
              <c:numCache>
                <c:formatCode>#,##0</c:formatCode>
                <c:ptCount val="8"/>
                <c:pt idx="1">
                  <c:v>2798</c:v>
                </c:pt>
                <c:pt idx="2">
                  <c:v>1672</c:v>
                </c:pt>
                <c:pt idx="3">
                  <c:v>3074</c:v>
                </c:pt>
                <c:pt idx="4">
                  <c:v>728</c:v>
                </c:pt>
                <c:pt idx="5">
                  <c:v>1341</c:v>
                </c:pt>
                <c:pt idx="6">
                  <c:v>2495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9AB9-469A-809C-F8C649EE24D6}"/>
            </c:ext>
          </c:extLst>
        </c:ser>
        <c:ser>
          <c:idx val="8"/>
          <c:order val="8"/>
          <c:tx>
            <c:strRef>
              <c:f>Hoja1!$K$23</c:f>
              <c:strCache>
                <c:ptCount val="1"/>
                <c:pt idx="0">
                  <c:v>Waste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 w="25400">
              <a:noFill/>
            </a:ln>
            <a:effectLst/>
          </c:spPr>
          <c:dLbls>
            <c:delete val="1"/>
          </c:dLbls>
          <c:cat>
            <c:numRef>
              <c:f>Hoja1!$B$64:$B$71</c:f>
              <c:numCache>
                <c:formatCode>0</c:formatCode>
                <c:ptCount val="8"/>
                <c:pt idx="0">
                  <c:v>1990</c:v>
                </c:pt>
                <c:pt idx="1">
                  <c:v>1995</c:v>
                </c:pt>
                <c:pt idx="2">
                  <c:v>2000</c:v>
                </c:pt>
                <c:pt idx="3">
                  <c:v>2005</c:v>
                </c:pt>
                <c:pt idx="4">
                  <c:v>2010</c:v>
                </c:pt>
                <c:pt idx="5">
                  <c:v>2015</c:v>
                </c:pt>
                <c:pt idx="6">
                  <c:v>2019</c:v>
                </c:pt>
                <c:pt idx="7" formatCode="General">
                  <c:v>2020</c:v>
                </c:pt>
              </c:numCache>
            </c:numRef>
          </c:cat>
          <c:val>
            <c:numRef>
              <c:f>Hoja1!$K$64:$K$71</c:f>
              <c:numCache>
                <c:formatCode>General</c:formatCode>
                <c:ptCount val="8"/>
                <c:pt idx="4" formatCode="#,##0">
                  <c:v>48</c:v>
                </c:pt>
                <c:pt idx="5" formatCode="#,##0">
                  <c:v>28</c:v>
                </c:pt>
                <c:pt idx="6" formatCode="#,##0">
                  <c:v>499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9AB9-469A-809C-F8C649EE24D6}"/>
            </c:ext>
          </c:extLst>
        </c:ser>
        <c:ser>
          <c:idx val="9"/>
          <c:order val="9"/>
          <c:tx>
            <c:strRef>
              <c:f>Hoja1!$L$23</c:f>
              <c:strCache>
                <c:ptCount val="1"/>
                <c:pt idx="0">
                  <c:v>Solar thermal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 w="25400">
              <a:noFill/>
            </a:ln>
            <a:effectLst/>
          </c:spPr>
          <c:dLbls>
            <c:delete val="1"/>
          </c:dLbls>
          <c:cat>
            <c:numRef>
              <c:f>Hoja1!$B$64:$B$71</c:f>
              <c:numCache>
                <c:formatCode>0</c:formatCode>
                <c:ptCount val="8"/>
                <c:pt idx="0">
                  <c:v>1990</c:v>
                </c:pt>
                <c:pt idx="1">
                  <c:v>1995</c:v>
                </c:pt>
                <c:pt idx="2">
                  <c:v>2000</c:v>
                </c:pt>
                <c:pt idx="3">
                  <c:v>2005</c:v>
                </c:pt>
                <c:pt idx="4">
                  <c:v>2010</c:v>
                </c:pt>
                <c:pt idx="5">
                  <c:v>2015</c:v>
                </c:pt>
                <c:pt idx="6">
                  <c:v>2019</c:v>
                </c:pt>
                <c:pt idx="7" formatCode="General">
                  <c:v>2020</c:v>
                </c:pt>
              </c:numCache>
            </c:numRef>
          </c:cat>
          <c:val>
            <c:numRef>
              <c:f>Hoja1!$L$64:$L$71</c:f>
              <c:numCache>
                <c:formatCode>General</c:formatCode>
                <c:ptCount val="8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D-9AB9-469A-809C-F8C649EE24D6}"/>
            </c:ext>
          </c:extLst>
        </c:ser>
        <c:ser>
          <c:idx val="10"/>
          <c:order val="10"/>
          <c:tx>
            <c:strRef>
              <c:f>Hoja1!$M$23</c:f>
              <c:strCache>
                <c:ptCount val="1"/>
                <c:pt idx="0">
                  <c:v>Other sources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 w="25400">
              <a:noFill/>
            </a:ln>
            <a:effectLst/>
          </c:spPr>
          <c:dLbls>
            <c:delete val="1"/>
          </c:dLbls>
          <c:cat>
            <c:numRef>
              <c:f>Hoja1!$B$64:$B$71</c:f>
              <c:numCache>
                <c:formatCode>0</c:formatCode>
                <c:ptCount val="8"/>
                <c:pt idx="0">
                  <c:v>1990</c:v>
                </c:pt>
                <c:pt idx="1">
                  <c:v>1995</c:v>
                </c:pt>
                <c:pt idx="2">
                  <c:v>2000</c:v>
                </c:pt>
                <c:pt idx="3">
                  <c:v>2005</c:v>
                </c:pt>
                <c:pt idx="4">
                  <c:v>2010</c:v>
                </c:pt>
                <c:pt idx="5">
                  <c:v>2015</c:v>
                </c:pt>
                <c:pt idx="6">
                  <c:v>2019</c:v>
                </c:pt>
                <c:pt idx="7" formatCode="General">
                  <c:v>2020</c:v>
                </c:pt>
              </c:numCache>
            </c:numRef>
          </c:cat>
          <c:val>
            <c:numRef>
              <c:f>Hoja1!$M$64:$M$71</c:f>
              <c:numCache>
                <c:formatCode>General</c:formatCode>
                <c:ptCount val="8"/>
                <c:pt idx="7" formatCode="###\ ###\ ##0">
                  <c:v>459.38900000000001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E-9AB9-469A-809C-F8C649EE24D6}"/>
            </c:ext>
          </c:extLst>
        </c:ser>
        <c:ser>
          <c:idx val="11"/>
          <c:order val="11"/>
          <c:tx>
            <c:strRef>
              <c:f>Hoja1!$N$23</c:f>
              <c:strCache>
                <c:ptCount val="1"/>
                <c:pt idx="0">
                  <c:v>Tide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 w="25400">
              <a:noFill/>
            </a:ln>
            <a:effectLst/>
          </c:spPr>
          <c:dLbls>
            <c:delete val="1"/>
          </c:dLbls>
          <c:cat>
            <c:numRef>
              <c:f>Hoja1!$B$64:$B$71</c:f>
              <c:numCache>
                <c:formatCode>0</c:formatCode>
                <c:ptCount val="8"/>
                <c:pt idx="0">
                  <c:v>1990</c:v>
                </c:pt>
                <c:pt idx="1">
                  <c:v>1995</c:v>
                </c:pt>
                <c:pt idx="2">
                  <c:v>2000</c:v>
                </c:pt>
                <c:pt idx="3">
                  <c:v>2005</c:v>
                </c:pt>
                <c:pt idx="4">
                  <c:v>2010</c:v>
                </c:pt>
                <c:pt idx="5">
                  <c:v>2015</c:v>
                </c:pt>
                <c:pt idx="6">
                  <c:v>2019</c:v>
                </c:pt>
                <c:pt idx="7" formatCode="General">
                  <c:v>2020</c:v>
                </c:pt>
              </c:numCache>
            </c:numRef>
          </c:cat>
          <c:val>
            <c:numRef>
              <c:f>Hoja1!$N$64:$N$71</c:f>
              <c:numCache>
                <c:formatCode>General</c:formatCode>
                <c:ptCount val="8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F-9AB9-469A-809C-F8C649EE24D6}"/>
            </c:ext>
          </c:extLst>
        </c:ser>
        <c:ser>
          <c:idx val="12"/>
          <c:order val="12"/>
          <c:tx>
            <c:strRef>
              <c:f>Hoja1!$O$23</c:f>
              <c:strCache>
                <c:ptCount val="1"/>
                <c:pt idx="0">
                  <c:v>Coal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 w="25400"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Hoja1!$B$64:$B$71</c:f>
              <c:numCache>
                <c:formatCode>0</c:formatCode>
                <c:ptCount val="8"/>
                <c:pt idx="0">
                  <c:v>1990</c:v>
                </c:pt>
                <c:pt idx="1">
                  <c:v>1995</c:v>
                </c:pt>
                <c:pt idx="2">
                  <c:v>2000</c:v>
                </c:pt>
                <c:pt idx="3">
                  <c:v>2005</c:v>
                </c:pt>
                <c:pt idx="4">
                  <c:v>2010</c:v>
                </c:pt>
                <c:pt idx="5">
                  <c:v>2015</c:v>
                </c:pt>
                <c:pt idx="6">
                  <c:v>2019</c:v>
                </c:pt>
                <c:pt idx="7" formatCode="General">
                  <c:v>2020</c:v>
                </c:pt>
              </c:numCache>
            </c:numRef>
          </c:cat>
          <c:val>
            <c:numRef>
              <c:f>Hoja1!$O$64:$O$71</c:f>
              <c:numCache>
                <c:formatCode>#,##0</c:formatCode>
                <c:ptCount val="8"/>
                <c:pt idx="0">
                  <c:v>7774</c:v>
                </c:pt>
                <c:pt idx="1">
                  <c:v>15432</c:v>
                </c:pt>
                <c:pt idx="2">
                  <c:v>18994</c:v>
                </c:pt>
                <c:pt idx="3">
                  <c:v>32742</c:v>
                </c:pt>
                <c:pt idx="4">
                  <c:v>32282</c:v>
                </c:pt>
                <c:pt idx="5">
                  <c:v>33808</c:v>
                </c:pt>
                <c:pt idx="6">
                  <c:v>29608</c:v>
                </c:pt>
                <c:pt idx="7" formatCode="###\ ###\ ##0">
                  <c:v>16306.291999999999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0-9AB9-469A-809C-F8C649EE24D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axId val="-1125131312"/>
        <c:axId val="-1125130768"/>
      </c:areaChart>
      <c:catAx>
        <c:axId val="-1125131312"/>
        <c:scaling>
          <c:orientation val="minMax"/>
        </c:scaling>
        <c:delete val="0"/>
        <c:axPos val="b"/>
        <c:numFmt formatCode="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MX"/>
          </a:p>
        </c:txPr>
        <c:crossAx val="-1125130768"/>
        <c:crosses val="autoZero"/>
        <c:auto val="1"/>
        <c:lblAlgn val="ctr"/>
        <c:lblOffset val="100"/>
        <c:noMultiLvlLbl val="0"/>
      </c:catAx>
      <c:valAx>
        <c:axId val="-11251307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s-MX" dirty="0"/>
                  <a:t>GWh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MX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MX"/>
          </a:p>
        </c:txPr>
        <c:crossAx val="-112513131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MX"/>
        </a:p>
      </c:txPr>
    </c:legend>
    <c:plotVisOnly val="1"/>
    <c:dispBlanksAs val="zero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s-MX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1.4400762854283492E-2"/>
          <c:y val="9.7819320452410055E-3"/>
          <c:w val="0.79417049037935017"/>
          <c:h val="0.98060575468112854"/>
        </c:manualLayout>
      </c:layout>
      <c:doughnut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180"/>
        <c:holeSize val="6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4.1135837338408428E-2"/>
          <c:y val="1.7935547832128921E-2"/>
          <c:w val="0.9380720034077471"/>
          <c:h val="0.8251841537334188"/>
        </c:manualLayout>
      </c:layout>
      <c:areaChart>
        <c:grouping val="stacked"/>
        <c:varyColors val="0"/>
        <c:ser>
          <c:idx val="0"/>
          <c:order val="0"/>
          <c:tx>
            <c:strRef>
              <c:f>Hoja2!$A$66</c:f>
              <c:strCache>
                <c:ptCount val="1"/>
                <c:pt idx="0">
                  <c:v> Ciclo combinado </c:v>
                </c:pt>
              </c:strCache>
            </c:strRef>
          </c:tx>
          <c:spPr>
            <a:solidFill>
              <a:srgbClr val="621132"/>
            </a:solidFill>
            <a:ln w="25400">
              <a:noFill/>
            </a:ln>
            <a:effectLst/>
          </c:spPr>
          <c:cat>
            <c:strRef>
              <c:f>Hoja2!$B$65:$P$65</c:f>
              <c:strCache>
                <c:ptCount val="15"/>
                <c:pt idx="0">
                  <c:v>2021 </c:v>
                </c:pt>
                <c:pt idx="1">
                  <c:v>2022 </c:v>
                </c:pt>
                <c:pt idx="2">
                  <c:v>2023 </c:v>
                </c:pt>
                <c:pt idx="3">
                  <c:v>2024 </c:v>
                </c:pt>
                <c:pt idx="4">
                  <c:v>2025 </c:v>
                </c:pt>
                <c:pt idx="5">
                  <c:v>2026 </c:v>
                </c:pt>
                <c:pt idx="6">
                  <c:v>2027 </c:v>
                </c:pt>
                <c:pt idx="7">
                  <c:v>2028 </c:v>
                </c:pt>
                <c:pt idx="8">
                  <c:v>2029 </c:v>
                </c:pt>
                <c:pt idx="9">
                  <c:v>2030 </c:v>
                </c:pt>
                <c:pt idx="10">
                  <c:v>2031 </c:v>
                </c:pt>
                <c:pt idx="11">
                  <c:v>2032 </c:v>
                </c:pt>
                <c:pt idx="12">
                  <c:v>2033 </c:v>
                </c:pt>
                <c:pt idx="13">
                  <c:v>2034 </c:v>
                </c:pt>
                <c:pt idx="14">
                  <c:v>2035 </c:v>
                </c:pt>
              </c:strCache>
            </c:strRef>
          </c:cat>
          <c:val>
            <c:numRef>
              <c:f>Hoja2!$B$66:$P$66</c:f>
              <c:numCache>
                <c:formatCode>_-* #,##0_-;\-* #,##0_-;_-* "-"??_-;_-@_-</c:formatCode>
                <c:ptCount val="15"/>
                <c:pt idx="0">
                  <c:v>184.26</c:v>
                </c:pt>
                <c:pt idx="1">
                  <c:v>194.00667999999996</c:v>
                </c:pt>
                <c:pt idx="2">
                  <c:v>198.43476329199999</c:v>
                </c:pt>
                <c:pt idx="3">
                  <c:v>216.67838701200003</c:v>
                </c:pt>
                <c:pt idx="4">
                  <c:v>209.04998701200003</c:v>
                </c:pt>
                <c:pt idx="5">
                  <c:v>211.42877701200001</c:v>
                </c:pt>
                <c:pt idx="6">
                  <c:v>217.20980701200003</c:v>
                </c:pt>
                <c:pt idx="7">
                  <c:v>220.53093701200004</c:v>
                </c:pt>
                <c:pt idx="8">
                  <c:v>224.81914701200003</c:v>
                </c:pt>
                <c:pt idx="9">
                  <c:v>228.28987701200003</c:v>
                </c:pt>
                <c:pt idx="10">
                  <c:v>230.41988701200003</c:v>
                </c:pt>
                <c:pt idx="11">
                  <c:v>233.03376701200003</c:v>
                </c:pt>
                <c:pt idx="12">
                  <c:v>238.09561701200002</c:v>
                </c:pt>
                <c:pt idx="13">
                  <c:v>239.58212701200003</c:v>
                </c:pt>
                <c:pt idx="14">
                  <c:v>240.86800701200002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D63-4711-9F16-2A170B966A6B}"/>
            </c:ext>
          </c:extLst>
        </c:ser>
        <c:ser>
          <c:idx val="1"/>
          <c:order val="1"/>
          <c:tx>
            <c:strRef>
              <c:f>Hoja2!$A$67</c:f>
              <c:strCache>
                <c:ptCount val="1"/>
                <c:pt idx="0">
                  <c:v> Termoeléctrica </c:v>
                </c:pt>
              </c:strCache>
            </c:strRef>
          </c:tx>
          <c:spPr>
            <a:solidFill>
              <a:schemeClr val="accent2"/>
            </a:solidFill>
            <a:ln w="25400">
              <a:noFill/>
            </a:ln>
            <a:effectLst/>
          </c:spPr>
          <c:cat>
            <c:strRef>
              <c:f>Hoja2!$B$65:$P$65</c:f>
              <c:strCache>
                <c:ptCount val="15"/>
                <c:pt idx="0">
                  <c:v>2021 </c:v>
                </c:pt>
                <c:pt idx="1">
                  <c:v>2022 </c:v>
                </c:pt>
                <c:pt idx="2">
                  <c:v>2023 </c:v>
                </c:pt>
                <c:pt idx="3">
                  <c:v>2024 </c:v>
                </c:pt>
                <c:pt idx="4">
                  <c:v>2025 </c:v>
                </c:pt>
                <c:pt idx="5">
                  <c:v>2026 </c:v>
                </c:pt>
                <c:pt idx="6">
                  <c:v>2027 </c:v>
                </c:pt>
                <c:pt idx="7">
                  <c:v>2028 </c:v>
                </c:pt>
                <c:pt idx="8">
                  <c:v>2029 </c:v>
                </c:pt>
                <c:pt idx="9">
                  <c:v>2030 </c:v>
                </c:pt>
                <c:pt idx="10">
                  <c:v>2031 </c:v>
                </c:pt>
                <c:pt idx="11">
                  <c:v>2032 </c:v>
                </c:pt>
                <c:pt idx="12">
                  <c:v>2033 </c:v>
                </c:pt>
                <c:pt idx="13">
                  <c:v>2034 </c:v>
                </c:pt>
                <c:pt idx="14">
                  <c:v>2035 </c:v>
                </c:pt>
              </c:strCache>
            </c:strRef>
          </c:cat>
          <c:val>
            <c:numRef>
              <c:f>Hoja2!$B$67:$P$67</c:f>
              <c:numCache>
                <c:formatCode>_-* #,##0_-;\-* #,##0_-;_-* "-"??_-;_-@_-</c:formatCode>
                <c:ptCount val="15"/>
                <c:pt idx="0">
                  <c:v>25.245000000000001</c:v>
                </c:pt>
                <c:pt idx="1">
                  <c:v>23.312158560000004</c:v>
                </c:pt>
                <c:pt idx="2">
                  <c:v>23.200974560000002</c:v>
                </c:pt>
                <c:pt idx="3">
                  <c:v>12.704851919999999</c:v>
                </c:pt>
                <c:pt idx="4">
                  <c:v>12.704851919999999</c:v>
                </c:pt>
                <c:pt idx="5">
                  <c:v>12.704851919999999</c:v>
                </c:pt>
                <c:pt idx="6">
                  <c:v>12.704851919999999</c:v>
                </c:pt>
                <c:pt idx="7">
                  <c:v>12.704851919999999</c:v>
                </c:pt>
                <c:pt idx="8">
                  <c:v>12.704851919999999</c:v>
                </c:pt>
                <c:pt idx="9">
                  <c:v>12.704851919999999</c:v>
                </c:pt>
                <c:pt idx="10">
                  <c:v>12.704851919999999</c:v>
                </c:pt>
                <c:pt idx="11">
                  <c:v>12.704851919999999</c:v>
                </c:pt>
                <c:pt idx="12">
                  <c:v>12.704851919999999</c:v>
                </c:pt>
                <c:pt idx="13">
                  <c:v>12.704851919999999</c:v>
                </c:pt>
                <c:pt idx="14">
                  <c:v>12.704851919999999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8D63-4711-9F16-2A170B966A6B}"/>
            </c:ext>
          </c:extLst>
        </c:ser>
        <c:ser>
          <c:idx val="2"/>
          <c:order val="2"/>
          <c:tx>
            <c:strRef>
              <c:f>Hoja2!$A$68</c:f>
              <c:strCache>
                <c:ptCount val="1"/>
                <c:pt idx="0">
                  <c:v> Carboeléctrica </c:v>
                </c:pt>
              </c:strCache>
            </c:strRef>
          </c:tx>
          <c:spPr>
            <a:solidFill>
              <a:schemeClr val="accent3"/>
            </a:solidFill>
            <a:ln w="25400">
              <a:noFill/>
            </a:ln>
            <a:effectLst/>
          </c:spPr>
          <c:cat>
            <c:strRef>
              <c:f>Hoja2!$B$65:$P$65</c:f>
              <c:strCache>
                <c:ptCount val="15"/>
                <c:pt idx="0">
                  <c:v>2021 </c:v>
                </c:pt>
                <c:pt idx="1">
                  <c:v>2022 </c:v>
                </c:pt>
                <c:pt idx="2">
                  <c:v>2023 </c:v>
                </c:pt>
                <c:pt idx="3">
                  <c:v>2024 </c:v>
                </c:pt>
                <c:pt idx="4">
                  <c:v>2025 </c:v>
                </c:pt>
                <c:pt idx="5">
                  <c:v>2026 </c:v>
                </c:pt>
                <c:pt idx="6">
                  <c:v>2027 </c:v>
                </c:pt>
                <c:pt idx="7">
                  <c:v>2028 </c:v>
                </c:pt>
                <c:pt idx="8">
                  <c:v>2029 </c:v>
                </c:pt>
                <c:pt idx="9">
                  <c:v>2030 </c:v>
                </c:pt>
                <c:pt idx="10">
                  <c:v>2031 </c:v>
                </c:pt>
                <c:pt idx="11">
                  <c:v>2032 </c:v>
                </c:pt>
                <c:pt idx="12">
                  <c:v>2033 </c:v>
                </c:pt>
                <c:pt idx="13">
                  <c:v>2034 </c:v>
                </c:pt>
                <c:pt idx="14">
                  <c:v>2035 </c:v>
                </c:pt>
              </c:strCache>
            </c:strRef>
          </c:cat>
          <c:val>
            <c:numRef>
              <c:f>Hoja2!$B$68:$P$68</c:f>
              <c:numCache>
                <c:formatCode>_-* #,##0_-;\-* #,##0_-;_-* "-"??_-;_-@_-</c:formatCode>
                <c:ptCount val="15"/>
                <c:pt idx="0">
                  <c:v>10.526</c:v>
                </c:pt>
                <c:pt idx="1">
                  <c:v>9.5259999999999998</c:v>
                </c:pt>
                <c:pt idx="2">
                  <c:v>9.0236999999999981</c:v>
                </c:pt>
                <c:pt idx="3">
                  <c:v>9.0236999999999981</c:v>
                </c:pt>
                <c:pt idx="4">
                  <c:v>9.0236999999999981</c:v>
                </c:pt>
                <c:pt idx="5">
                  <c:v>9.0236999999999981</c:v>
                </c:pt>
                <c:pt idx="6">
                  <c:v>9.0236999999999981</c:v>
                </c:pt>
                <c:pt idx="7">
                  <c:v>9.0236999999999981</c:v>
                </c:pt>
                <c:pt idx="8">
                  <c:v>9.0236999999999981</c:v>
                </c:pt>
                <c:pt idx="9">
                  <c:v>9.0236999999999981</c:v>
                </c:pt>
                <c:pt idx="10">
                  <c:v>9.0236999999999981</c:v>
                </c:pt>
                <c:pt idx="11">
                  <c:v>9.0236999999999981</c:v>
                </c:pt>
                <c:pt idx="12">
                  <c:v>9.0236999999999981</c:v>
                </c:pt>
                <c:pt idx="13">
                  <c:v>9.0236999999999981</c:v>
                </c:pt>
                <c:pt idx="14">
                  <c:v>9.0236999999999981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8D63-4711-9F16-2A170B966A6B}"/>
            </c:ext>
          </c:extLst>
        </c:ser>
        <c:ser>
          <c:idx val="3"/>
          <c:order val="3"/>
          <c:tx>
            <c:strRef>
              <c:f>Hoja2!$A$69</c:f>
              <c:strCache>
                <c:ptCount val="1"/>
                <c:pt idx="0">
                  <c:v> Turbogás </c:v>
                </c:pt>
              </c:strCache>
            </c:strRef>
          </c:tx>
          <c:spPr>
            <a:solidFill>
              <a:schemeClr val="accent4"/>
            </a:solidFill>
            <a:ln w="25400">
              <a:noFill/>
            </a:ln>
            <a:effectLst/>
          </c:spPr>
          <c:cat>
            <c:strRef>
              <c:f>Hoja2!$B$65:$P$65</c:f>
              <c:strCache>
                <c:ptCount val="15"/>
                <c:pt idx="0">
                  <c:v>2021 </c:v>
                </c:pt>
                <c:pt idx="1">
                  <c:v>2022 </c:v>
                </c:pt>
                <c:pt idx="2">
                  <c:v>2023 </c:v>
                </c:pt>
                <c:pt idx="3">
                  <c:v>2024 </c:v>
                </c:pt>
                <c:pt idx="4">
                  <c:v>2025 </c:v>
                </c:pt>
                <c:pt idx="5">
                  <c:v>2026 </c:v>
                </c:pt>
                <c:pt idx="6">
                  <c:v>2027 </c:v>
                </c:pt>
                <c:pt idx="7">
                  <c:v>2028 </c:v>
                </c:pt>
                <c:pt idx="8">
                  <c:v>2029 </c:v>
                </c:pt>
                <c:pt idx="9">
                  <c:v>2030 </c:v>
                </c:pt>
                <c:pt idx="10">
                  <c:v>2031 </c:v>
                </c:pt>
                <c:pt idx="11">
                  <c:v>2032 </c:v>
                </c:pt>
                <c:pt idx="12">
                  <c:v>2033 </c:v>
                </c:pt>
                <c:pt idx="13">
                  <c:v>2034 </c:v>
                </c:pt>
                <c:pt idx="14">
                  <c:v>2035 </c:v>
                </c:pt>
              </c:strCache>
            </c:strRef>
          </c:cat>
          <c:val>
            <c:numRef>
              <c:f>Hoja2!$B$69:$P$69</c:f>
              <c:numCache>
                <c:formatCode>_-* #,##0_-;\-* #,##0_-;_-* "-"??_-;_-@_-</c:formatCode>
                <c:ptCount val="15"/>
                <c:pt idx="0">
                  <c:v>14.807</c:v>
                </c:pt>
                <c:pt idx="1">
                  <c:v>9.6995498800000011</c:v>
                </c:pt>
                <c:pt idx="2">
                  <c:v>8.1132298800000004</c:v>
                </c:pt>
                <c:pt idx="3">
                  <c:v>4.3915098799999992</c:v>
                </c:pt>
                <c:pt idx="4">
                  <c:v>4.7757698799999986</c:v>
                </c:pt>
                <c:pt idx="5">
                  <c:v>5.0787898799999986</c:v>
                </c:pt>
                <c:pt idx="6">
                  <c:v>5.3429198799999984</c:v>
                </c:pt>
                <c:pt idx="7">
                  <c:v>5.6722998799999989</c:v>
                </c:pt>
                <c:pt idx="8">
                  <c:v>5.9901198799999982</c:v>
                </c:pt>
                <c:pt idx="9">
                  <c:v>5.7872498799999992</c:v>
                </c:pt>
                <c:pt idx="10">
                  <c:v>5.9366598799999988</c:v>
                </c:pt>
                <c:pt idx="11">
                  <c:v>5.6694998799999983</c:v>
                </c:pt>
                <c:pt idx="12">
                  <c:v>5.2385798799999979</c:v>
                </c:pt>
                <c:pt idx="13">
                  <c:v>5.1079398799999982</c:v>
                </c:pt>
                <c:pt idx="14">
                  <c:v>4.95853988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8D63-4711-9F16-2A170B966A6B}"/>
            </c:ext>
          </c:extLst>
        </c:ser>
        <c:ser>
          <c:idx val="4"/>
          <c:order val="4"/>
          <c:tx>
            <c:strRef>
              <c:f>Hoja2!$A$70</c:f>
              <c:strCache>
                <c:ptCount val="1"/>
                <c:pt idx="0">
                  <c:v> Combustión interna </c:v>
                </c:pt>
              </c:strCache>
            </c:strRef>
          </c:tx>
          <c:spPr>
            <a:solidFill>
              <a:schemeClr val="accent5"/>
            </a:solidFill>
            <a:ln w="25400">
              <a:noFill/>
            </a:ln>
            <a:effectLst/>
          </c:spPr>
          <c:cat>
            <c:strRef>
              <c:f>Hoja2!$B$65:$P$65</c:f>
              <c:strCache>
                <c:ptCount val="15"/>
                <c:pt idx="0">
                  <c:v>2021 </c:v>
                </c:pt>
                <c:pt idx="1">
                  <c:v>2022 </c:v>
                </c:pt>
                <c:pt idx="2">
                  <c:v>2023 </c:v>
                </c:pt>
                <c:pt idx="3">
                  <c:v>2024 </c:v>
                </c:pt>
                <c:pt idx="4">
                  <c:v>2025 </c:v>
                </c:pt>
                <c:pt idx="5">
                  <c:v>2026 </c:v>
                </c:pt>
                <c:pt idx="6">
                  <c:v>2027 </c:v>
                </c:pt>
                <c:pt idx="7">
                  <c:v>2028 </c:v>
                </c:pt>
                <c:pt idx="8">
                  <c:v>2029 </c:v>
                </c:pt>
                <c:pt idx="9">
                  <c:v>2030 </c:v>
                </c:pt>
                <c:pt idx="10">
                  <c:v>2031 </c:v>
                </c:pt>
                <c:pt idx="11">
                  <c:v>2032 </c:v>
                </c:pt>
                <c:pt idx="12">
                  <c:v>2033 </c:v>
                </c:pt>
                <c:pt idx="13">
                  <c:v>2034 </c:v>
                </c:pt>
                <c:pt idx="14">
                  <c:v>2035 </c:v>
                </c:pt>
              </c:strCache>
            </c:strRef>
          </c:cat>
          <c:val>
            <c:numRef>
              <c:f>Hoja2!$B$70:$P$70</c:f>
              <c:numCache>
                <c:formatCode>_-* #,##0_-;\-* #,##0_-;_-* "-"??_-;_-@_-</c:formatCode>
                <c:ptCount val="15"/>
                <c:pt idx="0">
                  <c:v>2.327</c:v>
                </c:pt>
                <c:pt idx="1">
                  <c:v>4.9202177799999998</c:v>
                </c:pt>
                <c:pt idx="2">
                  <c:v>4.8845777799999999</c:v>
                </c:pt>
                <c:pt idx="3">
                  <c:v>3.12713778</c:v>
                </c:pt>
                <c:pt idx="4">
                  <c:v>2.6885361799999998</c:v>
                </c:pt>
                <c:pt idx="5">
                  <c:v>2.59887618</c:v>
                </c:pt>
                <c:pt idx="6">
                  <c:v>2.6417661799999999</c:v>
                </c:pt>
                <c:pt idx="7">
                  <c:v>2.6946061800000001</c:v>
                </c:pt>
                <c:pt idx="8">
                  <c:v>2.4928961800000002</c:v>
                </c:pt>
                <c:pt idx="9">
                  <c:v>2.5350661800000003</c:v>
                </c:pt>
                <c:pt idx="10">
                  <c:v>2.5215161800000003</c:v>
                </c:pt>
                <c:pt idx="11">
                  <c:v>2.5362261800000008</c:v>
                </c:pt>
                <c:pt idx="12">
                  <c:v>2.3756361800000003</c:v>
                </c:pt>
                <c:pt idx="13">
                  <c:v>2.3710861800000003</c:v>
                </c:pt>
                <c:pt idx="14">
                  <c:v>2.3794061800000001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8D63-4711-9F16-2A170B966A6B}"/>
            </c:ext>
          </c:extLst>
        </c:ser>
        <c:ser>
          <c:idx val="5"/>
          <c:order val="5"/>
          <c:tx>
            <c:strRef>
              <c:f>Hoja2!$A$71</c:f>
              <c:strCache>
                <c:ptCount val="1"/>
                <c:pt idx="0">
                  <c:v> Fotovoltaica/1 </c:v>
                </c:pt>
              </c:strCache>
            </c:strRef>
          </c:tx>
          <c:spPr>
            <a:solidFill>
              <a:schemeClr val="accent6"/>
            </a:solidFill>
            <a:ln w="25400">
              <a:noFill/>
            </a:ln>
            <a:effectLst/>
          </c:spPr>
          <c:cat>
            <c:strRef>
              <c:f>Hoja2!$B$65:$P$65</c:f>
              <c:strCache>
                <c:ptCount val="15"/>
                <c:pt idx="0">
                  <c:v>2021 </c:v>
                </c:pt>
                <c:pt idx="1">
                  <c:v>2022 </c:v>
                </c:pt>
                <c:pt idx="2">
                  <c:v>2023 </c:v>
                </c:pt>
                <c:pt idx="3">
                  <c:v>2024 </c:v>
                </c:pt>
                <c:pt idx="4">
                  <c:v>2025 </c:v>
                </c:pt>
                <c:pt idx="5">
                  <c:v>2026 </c:v>
                </c:pt>
                <c:pt idx="6">
                  <c:v>2027 </c:v>
                </c:pt>
                <c:pt idx="7">
                  <c:v>2028 </c:v>
                </c:pt>
                <c:pt idx="8">
                  <c:v>2029 </c:v>
                </c:pt>
                <c:pt idx="9">
                  <c:v>2030 </c:v>
                </c:pt>
                <c:pt idx="10">
                  <c:v>2031 </c:v>
                </c:pt>
                <c:pt idx="11">
                  <c:v>2032 </c:v>
                </c:pt>
                <c:pt idx="12">
                  <c:v>2033 </c:v>
                </c:pt>
                <c:pt idx="13">
                  <c:v>2034 </c:v>
                </c:pt>
                <c:pt idx="14">
                  <c:v>2035 </c:v>
                </c:pt>
              </c:strCache>
            </c:strRef>
          </c:cat>
          <c:val>
            <c:numRef>
              <c:f>Hoja2!$B$71:$P$71</c:f>
              <c:numCache>
                <c:formatCode>_-* #,##0_-;\-* #,##0_-;_-* "-"??_-;_-@_-</c:formatCode>
                <c:ptCount val="15"/>
                <c:pt idx="0">
                  <c:v>15.976000000000001</c:v>
                </c:pt>
                <c:pt idx="1">
                  <c:v>26.552976000000005</c:v>
                </c:pt>
                <c:pt idx="2">
                  <c:v>31.571582708000001</c:v>
                </c:pt>
                <c:pt idx="3">
                  <c:v>32.524232708</c:v>
                </c:pt>
                <c:pt idx="4">
                  <c:v>39.759432708000006</c:v>
                </c:pt>
                <c:pt idx="5">
                  <c:v>43.510132708</c:v>
                </c:pt>
                <c:pt idx="6">
                  <c:v>47.454932708000001</c:v>
                </c:pt>
                <c:pt idx="7">
                  <c:v>49.946532708000007</c:v>
                </c:pt>
                <c:pt idx="8">
                  <c:v>49.946532708000007</c:v>
                </c:pt>
                <c:pt idx="9">
                  <c:v>52.083332708</c:v>
                </c:pt>
                <c:pt idx="10">
                  <c:v>52.237632708000007</c:v>
                </c:pt>
                <c:pt idx="11">
                  <c:v>55.799232708000005</c:v>
                </c:pt>
                <c:pt idx="12">
                  <c:v>60.992332708000006</c:v>
                </c:pt>
                <c:pt idx="13">
                  <c:v>66.185532708000011</c:v>
                </c:pt>
                <c:pt idx="14">
                  <c:v>71.120332708000007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8D63-4711-9F16-2A170B966A6B}"/>
            </c:ext>
          </c:extLst>
        </c:ser>
        <c:ser>
          <c:idx val="6"/>
          <c:order val="6"/>
          <c:tx>
            <c:strRef>
              <c:f>Hoja2!$A$72</c:f>
              <c:strCache>
                <c:ptCount val="1"/>
                <c:pt idx="0">
                  <c:v> Hidroeléctrica 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 w="25400">
              <a:noFill/>
            </a:ln>
            <a:effectLst/>
          </c:spPr>
          <c:cat>
            <c:strRef>
              <c:f>Hoja2!$B$65:$P$65</c:f>
              <c:strCache>
                <c:ptCount val="15"/>
                <c:pt idx="0">
                  <c:v>2021 </c:v>
                </c:pt>
                <c:pt idx="1">
                  <c:v>2022 </c:v>
                </c:pt>
                <c:pt idx="2">
                  <c:v>2023 </c:v>
                </c:pt>
                <c:pt idx="3">
                  <c:v>2024 </c:v>
                </c:pt>
                <c:pt idx="4">
                  <c:v>2025 </c:v>
                </c:pt>
                <c:pt idx="5">
                  <c:v>2026 </c:v>
                </c:pt>
                <c:pt idx="6">
                  <c:v>2027 </c:v>
                </c:pt>
                <c:pt idx="7">
                  <c:v>2028 </c:v>
                </c:pt>
                <c:pt idx="8">
                  <c:v>2029 </c:v>
                </c:pt>
                <c:pt idx="9">
                  <c:v>2030 </c:v>
                </c:pt>
                <c:pt idx="10">
                  <c:v>2031 </c:v>
                </c:pt>
                <c:pt idx="11">
                  <c:v>2032 </c:v>
                </c:pt>
                <c:pt idx="12">
                  <c:v>2033 </c:v>
                </c:pt>
                <c:pt idx="13">
                  <c:v>2034 </c:v>
                </c:pt>
                <c:pt idx="14">
                  <c:v>2035 </c:v>
                </c:pt>
              </c:strCache>
            </c:strRef>
          </c:cat>
          <c:val>
            <c:numRef>
              <c:f>Hoja2!$B$72:$P$72</c:f>
              <c:numCache>
                <c:formatCode>_-* #,##0_-;\-* #,##0_-;_-* "-"??_-;_-@_-</c:formatCode>
                <c:ptCount val="15"/>
                <c:pt idx="0">
                  <c:v>29.396000000000001</c:v>
                </c:pt>
                <c:pt idx="1">
                  <c:v>31.093699999999998</c:v>
                </c:pt>
                <c:pt idx="2">
                  <c:v>32.233712000000004</c:v>
                </c:pt>
                <c:pt idx="3">
                  <c:v>32.349059600000004</c:v>
                </c:pt>
                <c:pt idx="4">
                  <c:v>34.165059600000006</c:v>
                </c:pt>
                <c:pt idx="5">
                  <c:v>35.077559600000008</c:v>
                </c:pt>
                <c:pt idx="6">
                  <c:v>35.764459600000002</c:v>
                </c:pt>
                <c:pt idx="7">
                  <c:v>37.458859600000004</c:v>
                </c:pt>
                <c:pt idx="8">
                  <c:v>38.800159600000008</c:v>
                </c:pt>
                <c:pt idx="9">
                  <c:v>38.802459600000006</c:v>
                </c:pt>
                <c:pt idx="10">
                  <c:v>38.872759600000002</c:v>
                </c:pt>
                <c:pt idx="11">
                  <c:v>38.915859600000005</c:v>
                </c:pt>
                <c:pt idx="12">
                  <c:v>38.954459600000007</c:v>
                </c:pt>
                <c:pt idx="13">
                  <c:v>38.954359600000004</c:v>
                </c:pt>
                <c:pt idx="14">
                  <c:v>38.941759600000005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8D63-4711-9F16-2A170B966A6B}"/>
            </c:ext>
          </c:extLst>
        </c:ser>
        <c:ser>
          <c:idx val="7"/>
          <c:order val="7"/>
          <c:tx>
            <c:strRef>
              <c:f>Hoja2!$A$73</c:f>
              <c:strCache>
                <c:ptCount val="1"/>
                <c:pt idx="0">
                  <c:v> Eoloeléctrica 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 w="25400">
              <a:noFill/>
            </a:ln>
            <a:effectLst/>
          </c:spPr>
          <c:cat>
            <c:strRef>
              <c:f>Hoja2!$B$65:$P$65</c:f>
              <c:strCache>
                <c:ptCount val="15"/>
                <c:pt idx="0">
                  <c:v>2021 </c:v>
                </c:pt>
                <c:pt idx="1">
                  <c:v>2022 </c:v>
                </c:pt>
                <c:pt idx="2">
                  <c:v>2023 </c:v>
                </c:pt>
                <c:pt idx="3">
                  <c:v>2024 </c:v>
                </c:pt>
                <c:pt idx="4">
                  <c:v>2025 </c:v>
                </c:pt>
                <c:pt idx="5">
                  <c:v>2026 </c:v>
                </c:pt>
                <c:pt idx="6">
                  <c:v>2027 </c:v>
                </c:pt>
                <c:pt idx="7">
                  <c:v>2028 </c:v>
                </c:pt>
                <c:pt idx="8">
                  <c:v>2029 </c:v>
                </c:pt>
                <c:pt idx="9">
                  <c:v>2030 </c:v>
                </c:pt>
                <c:pt idx="10">
                  <c:v>2031 </c:v>
                </c:pt>
                <c:pt idx="11">
                  <c:v>2032 </c:v>
                </c:pt>
                <c:pt idx="12">
                  <c:v>2033 </c:v>
                </c:pt>
                <c:pt idx="13">
                  <c:v>2034 </c:v>
                </c:pt>
                <c:pt idx="14">
                  <c:v>2035 </c:v>
                </c:pt>
              </c:strCache>
            </c:strRef>
          </c:cat>
          <c:val>
            <c:numRef>
              <c:f>Hoja2!$B$73:$P$73</c:f>
              <c:numCache>
                <c:formatCode>_-* #,##0_-;\-* #,##0_-;_-* "-"??_-;_-@_-</c:formatCode>
                <c:ptCount val="15"/>
                <c:pt idx="0">
                  <c:v>20.9</c:v>
                </c:pt>
                <c:pt idx="1">
                  <c:v>28.173039999999993</c:v>
                </c:pt>
                <c:pt idx="2">
                  <c:v>28.173039999999993</c:v>
                </c:pt>
                <c:pt idx="3">
                  <c:v>28.173039999999993</c:v>
                </c:pt>
                <c:pt idx="4">
                  <c:v>35.461039999999997</c:v>
                </c:pt>
                <c:pt idx="5">
                  <c:v>38.186239999999991</c:v>
                </c:pt>
                <c:pt idx="6">
                  <c:v>38.813739999999989</c:v>
                </c:pt>
                <c:pt idx="7">
                  <c:v>40.03573999999999</c:v>
                </c:pt>
                <c:pt idx="8">
                  <c:v>40.03573999999999</c:v>
                </c:pt>
                <c:pt idx="9">
                  <c:v>40.03573999999999</c:v>
                </c:pt>
                <c:pt idx="10">
                  <c:v>40.03573999999999</c:v>
                </c:pt>
                <c:pt idx="11">
                  <c:v>41.522239999999989</c:v>
                </c:pt>
                <c:pt idx="12">
                  <c:v>43.159439999999996</c:v>
                </c:pt>
                <c:pt idx="13">
                  <c:v>45.113039999999998</c:v>
                </c:pt>
                <c:pt idx="14">
                  <c:v>47.921239999999997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8D63-4711-9F16-2A170B966A6B}"/>
            </c:ext>
          </c:extLst>
        </c:ser>
        <c:ser>
          <c:idx val="8"/>
          <c:order val="8"/>
          <c:tx>
            <c:strRef>
              <c:f>Hoja2!$A$74</c:f>
              <c:strCache>
                <c:ptCount val="1"/>
                <c:pt idx="0">
                  <c:v> Cogeneración 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 w="25400">
              <a:noFill/>
            </a:ln>
            <a:effectLst/>
          </c:spPr>
          <c:cat>
            <c:strRef>
              <c:f>Hoja2!$B$65:$P$65</c:f>
              <c:strCache>
                <c:ptCount val="15"/>
                <c:pt idx="0">
                  <c:v>2021 </c:v>
                </c:pt>
                <c:pt idx="1">
                  <c:v>2022 </c:v>
                </c:pt>
                <c:pt idx="2">
                  <c:v>2023 </c:v>
                </c:pt>
                <c:pt idx="3">
                  <c:v>2024 </c:v>
                </c:pt>
                <c:pt idx="4">
                  <c:v>2025 </c:v>
                </c:pt>
                <c:pt idx="5">
                  <c:v>2026 </c:v>
                </c:pt>
                <c:pt idx="6">
                  <c:v>2027 </c:v>
                </c:pt>
                <c:pt idx="7">
                  <c:v>2028 </c:v>
                </c:pt>
                <c:pt idx="8">
                  <c:v>2029 </c:v>
                </c:pt>
                <c:pt idx="9">
                  <c:v>2030 </c:v>
                </c:pt>
                <c:pt idx="10">
                  <c:v>2031 </c:v>
                </c:pt>
                <c:pt idx="11">
                  <c:v>2032 </c:v>
                </c:pt>
                <c:pt idx="12">
                  <c:v>2033 </c:v>
                </c:pt>
                <c:pt idx="13">
                  <c:v>2034 </c:v>
                </c:pt>
                <c:pt idx="14">
                  <c:v>2035 </c:v>
                </c:pt>
              </c:strCache>
            </c:strRef>
          </c:cat>
          <c:val>
            <c:numRef>
              <c:f>Hoja2!$B$74:$P$74</c:f>
              <c:numCache>
                <c:formatCode>_-* #,##0_-;\-* #,##0_-;_-* "-"??_-;_-@_-</c:formatCode>
                <c:ptCount val="15"/>
                <c:pt idx="0">
                  <c:v>17.309989999999999</c:v>
                </c:pt>
                <c:pt idx="1">
                  <c:v>17.311289999999996</c:v>
                </c:pt>
                <c:pt idx="2">
                  <c:v>17.318659999999998</c:v>
                </c:pt>
                <c:pt idx="3">
                  <c:v>17.314559999999997</c:v>
                </c:pt>
                <c:pt idx="4">
                  <c:v>17.314559999999997</c:v>
                </c:pt>
                <c:pt idx="5">
                  <c:v>17.314559999999997</c:v>
                </c:pt>
                <c:pt idx="6">
                  <c:v>17.314559999999997</c:v>
                </c:pt>
                <c:pt idx="7">
                  <c:v>17.314559999999997</c:v>
                </c:pt>
                <c:pt idx="8">
                  <c:v>17.31925</c:v>
                </c:pt>
                <c:pt idx="9">
                  <c:v>20.078650000000003</c:v>
                </c:pt>
                <c:pt idx="10">
                  <c:v>23.72485</c:v>
                </c:pt>
                <c:pt idx="11">
                  <c:v>27.875559999999997</c:v>
                </c:pt>
                <c:pt idx="12">
                  <c:v>27.870010000000001</c:v>
                </c:pt>
                <c:pt idx="13">
                  <c:v>27.87013</c:v>
                </c:pt>
                <c:pt idx="14">
                  <c:v>27.863359999999997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8D63-4711-9F16-2A170B966A6B}"/>
            </c:ext>
          </c:extLst>
        </c:ser>
        <c:ser>
          <c:idx val="9"/>
          <c:order val="9"/>
          <c:tx>
            <c:strRef>
              <c:f>Hoja2!$A$75</c:f>
              <c:strCache>
                <c:ptCount val="1"/>
                <c:pt idx="0">
                  <c:v> Nucleoeléctrica 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 w="25400">
              <a:noFill/>
            </a:ln>
            <a:effectLst/>
          </c:spPr>
          <c:cat>
            <c:strRef>
              <c:f>Hoja2!$B$65:$P$65</c:f>
              <c:strCache>
                <c:ptCount val="15"/>
                <c:pt idx="0">
                  <c:v>2021 </c:v>
                </c:pt>
                <c:pt idx="1">
                  <c:v>2022 </c:v>
                </c:pt>
                <c:pt idx="2">
                  <c:v>2023 </c:v>
                </c:pt>
                <c:pt idx="3">
                  <c:v>2024 </c:v>
                </c:pt>
                <c:pt idx="4">
                  <c:v>2025 </c:v>
                </c:pt>
                <c:pt idx="5">
                  <c:v>2026 </c:v>
                </c:pt>
                <c:pt idx="6">
                  <c:v>2027 </c:v>
                </c:pt>
                <c:pt idx="7">
                  <c:v>2028 </c:v>
                </c:pt>
                <c:pt idx="8">
                  <c:v>2029 </c:v>
                </c:pt>
                <c:pt idx="9">
                  <c:v>2030 </c:v>
                </c:pt>
                <c:pt idx="10">
                  <c:v>2031 </c:v>
                </c:pt>
                <c:pt idx="11">
                  <c:v>2032 </c:v>
                </c:pt>
                <c:pt idx="12">
                  <c:v>2033 </c:v>
                </c:pt>
                <c:pt idx="13">
                  <c:v>2034 </c:v>
                </c:pt>
                <c:pt idx="14">
                  <c:v>2035 </c:v>
                </c:pt>
              </c:strCache>
            </c:strRef>
          </c:cat>
          <c:val>
            <c:numRef>
              <c:f>Hoja2!$B$75:$P$75</c:f>
              <c:numCache>
                <c:formatCode>_-* #,##0_-;\-* #,##0_-;_-* "-"??_-;_-@_-</c:formatCode>
                <c:ptCount val="15"/>
                <c:pt idx="0">
                  <c:v>12.666</c:v>
                </c:pt>
                <c:pt idx="1">
                  <c:v>11.772970000000001</c:v>
                </c:pt>
                <c:pt idx="2">
                  <c:v>11.75653</c:v>
                </c:pt>
                <c:pt idx="3">
                  <c:v>11.78566</c:v>
                </c:pt>
                <c:pt idx="4">
                  <c:v>11.77692</c:v>
                </c:pt>
                <c:pt idx="5">
                  <c:v>11.778680000000001</c:v>
                </c:pt>
                <c:pt idx="6">
                  <c:v>10.463840000000001</c:v>
                </c:pt>
                <c:pt idx="7">
                  <c:v>11.78566</c:v>
                </c:pt>
                <c:pt idx="8">
                  <c:v>16.481059999999999</c:v>
                </c:pt>
                <c:pt idx="9">
                  <c:v>18.828759999999999</c:v>
                </c:pt>
                <c:pt idx="10">
                  <c:v>23.524160000000002</c:v>
                </c:pt>
                <c:pt idx="11">
                  <c:v>23.524160000000002</c:v>
                </c:pt>
                <c:pt idx="12">
                  <c:v>23.915459999999999</c:v>
                </c:pt>
                <c:pt idx="13">
                  <c:v>23.915459999999999</c:v>
                </c:pt>
                <c:pt idx="14">
                  <c:v>23.915459999999999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8D63-4711-9F16-2A170B966A6B}"/>
            </c:ext>
          </c:extLst>
        </c:ser>
        <c:ser>
          <c:idx val="10"/>
          <c:order val="10"/>
          <c:tx>
            <c:strRef>
              <c:f>Hoja2!$A$76</c:f>
              <c:strCache>
                <c:ptCount val="1"/>
                <c:pt idx="0">
                  <c:v> Geotermoeléctrica 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 w="25400">
              <a:noFill/>
            </a:ln>
            <a:effectLst/>
          </c:spPr>
          <c:cat>
            <c:strRef>
              <c:f>Hoja2!$B$65:$P$65</c:f>
              <c:strCache>
                <c:ptCount val="15"/>
                <c:pt idx="0">
                  <c:v>2021 </c:v>
                </c:pt>
                <c:pt idx="1">
                  <c:v>2022 </c:v>
                </c:pt>
                <c:pt idx="2">
                  <c:v>2023 </c:v>
                </c:pt>
                <c:pt idx="3">
                  <c:v>2024 </c:v>
                </c:pt>
                <c:pt idx="4">
                  <c:v>2025 </c:v>
                </c:pt>
                <c:pt idx="5">
                  <c:v>2026 </c:v>
                </c:pt>
                <c:pt idx="6">
                  <c:v>2027 </c:v>
                </c:pt>
                <c:pt idx="7">
                  <c:v>2028 </c:v>
                </c:pt>
                <c:pt idx="8">
                  <c:v>2029 </c:v>
                </c:pt>
                <c:pt idx="9">
                  <c:v>2030 </c:v>
                </c:pt>
                <c:pt idx="10">
                  <c:v>2031 </c:v>
                </c:pt>
                <c:pt idx="11">
                  <c:v>2032 </c:v>
                </c:pt>
                <c:pt idx="12">
                  <c:v>2033 </c:v>
                </c:pt>
                <c:pt idx="13">
                  <c:v>2034 </c:v>
                </c:pt>
                <c:pt idx="14">
                  <c:v>2035 </c:v>
                </c:pt>
              </c:strCache>
            </c:strRef>
          </c:cat>
          <c:val>
            <c:numRef>
              <c:f>Hoja2!$B$76:$P$76</c:f>
              <c:numCache>
                <c:formatCode>_-* #,##0_-;\-* #,##0_-;_-* "-"??_-;_-@_-</c:formatCode>
                <c:ptCount val="15"/>
                <c:pt idx="0">
                  <c:v>4.2149999999999999</c:v>
                </c:pt>
                <c:pt idx="1">
                  <c:v>4.3826700000000001</c:v>
                </c:pt>
                <c:pt idx="2">
                  <c:v>4.3826700000000001</c:v>
                </c:pt>
                <c:pt idx="3">
                  <c:v>4.5797699999999999</c:v>
                </c:pt>
                <c:pt idx="4">
                  <c:v>4.9118615999999999</c:v>
                </c:pt>
                <c:pt idx="5">
                  <c:v>4.9118615999999999</c:v>
                </c:pt>
                <c:pt idx="6">
                  <c:v>4.9118615999999999</c:v>
                </c:pt>
                <c:pt idx="7">
                  <c:v>4.9118615999999999</c:v>
                </c:pt>
                <c:pt idx="8">
                  <c:v>4.9118615999999999</c:v>
                </c:pt>
                <c:pt idx="9">
                  <c:v>4.9118615999999999</c:v>
                </c:pt>
                <c:pt idx="10">
                  <c:v>4.9118615999999999</c:v>
                </c:pt>
                <c:pt idx="11">
                  <c:v>4.9118615999999999</c:v>
                </c:pt>
                <c:pt idx="12">
                  <c:v>4.9118615999999999</c:v>
                </c:pt>
                <c:pt idx="13">
                  <c:v>4.9118615999999999</c:v>
                </c:pt>
                <c:pt idx="14">
                  <c:v>4.9118615999999999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8D63-4711-9F16-2A170B966A6B}"/>
            </c:ext>
          </c:extLst>
        </c:ser>
        <c:ser>
          <c:idx val="11"/>
          <c:order val="11"/>
          <c:tx>
            <c:strRef>
              <c:f>Hoja2!$A$77</c:f>
              <c:strCache>
                <c:ptCount val="1"/>
                <c:pt idx="0">
                  <c:v> Bioenergía 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 w="25400">
              <a:noFill/>
            </a:ln>
            <a:effectLst/>
          </c:spPr>
          <c:cat>
            <c:strRef>
              <c:f>Hoja2!$B$65:$P$65</c:f>
              <c:strCache>
                <c:ptCount val="15"/>
                <c:pt idx="0">
                  <c:v>2021 </c:v>
                </c:pt>
                <c:pt idx="1">
                  <c:v>2022 </c:v>
                </c:pt>
                <c:pt idx="2">
                  <c:v>2023 </c:v>
                </c:pt>
                <c:pt idx="3">
                  <c:v>2024 </c:v>
                </c:pt>
                <c:pt idx="4">
                  <c:v>2025 </c:v>
                </c:pt>
                <c:pt idx="5">
                  <c:v>2026 </c:v>
                </c:pt>
                <c:pt idx="6">
                  <c:v>2027 </c:v>
                </c:pt>
                <c:pt idx="7">
                  <c:v>2028 </c:v>
                </c:pt>
                <c:pt idx="8">
                  <c:v>2029 </c:v>
                </c:pt>
                <c:pt idx="9">
                  <c:v>2030 </c:v>
                </c:pt>
                <c:pt idx="10">
                  <c:v>2031 </c:v>
                </c:pt>
                <c:pt idx="11">
                  <c:v>2032 </c:v>
                </c:pt>
                <c:pt idx="12">
                  <c:v>2033 </c:v>
                </c:pt>
                <c:pt idx="13">
                  <c:v>2034 </c:v>
                </c:pt>
                <c:pt idx="14">
                  <c:v>2035 </c:v>
                </c:pt>
              </c:strCache>
            </c:strRef>
          </c:cat>
          <c:val>
            <c:numRef>
              <c:f>Hoja2!$B$77:$P$77</c:f>
              <c:numCache>
                <c:formatCode>_-* #,##0_-;\-* #,##0_-;_-* "-"??_-;_-@_-</c:formatCode>
                <c:ptCount val="15"/>
                <c:pt idx="0">
                  <c:v>0.63957999999999993</c:v>
                </c:pt>
                <c:pt idx="1">
                  <c:v>0.64148000000000005</c:v>
                </c:pt>
                <c:pt idx="2">
                  <c:v>0.64148000000000005</c:v>
                </c:pt>
                <c:pt idx="3">
                  <c:v>0.64148000000000005</c:v>
                </c:pt>
                <c:pt idx="4">
                  <c:v>0.64148000000000005</c:v>
                </c:pt>
                <c:pt idx="5">
                  <c:v>0.64148000000000005</c:v>
                </c:pt>
                <c:pt idx="6">
                  <c:v>0.64148000000000005</c:v>
                </c:pt>
                <c:pt idx="7">
                  <c:v>0.64148000000000005</c:v>
                </c:pt>
                <c:pt idx="8">
                  <c:v>0.64148000000000005</c:v>
                </c:pt>
                <c:pt idx="9">
                  <c:v>0.64148000000000005</c:v>
                </c:pt>
                <c:pt idx="10">
                  <c:v>0.64148000000000005</c:v>
                </c:pt>
                <c:pt idx="11">
                  <c:v>0.64148000000000005</c:v>
                </c:pt>
                <c:pt idx="12">
                  <c:v>0.64148000000000005</c:v>
                </c:pt>
                <c:pt idx="13">
                  <c:v>0.64148000000000005</c:v>
                </c:pt>
                <c:pt idx="14">
                  <c:v>0.64148000000000005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8D63-4711-9F16-2A170B966A6B}"/>
            </c:ext>
          </c:extLst>
        </c:ser>
        <c:ser>
          <c:idx val="12"/>
          <c:order val="12"/>
          <c:tx>
            <c:strRef>
              <c:f>Hoja2!$A$78</c:f>
              <c:strCache>
                <c:ptCount val="1"/>
                <c:pt idx="0">
                  <c:v> GD-Fotovoltaica 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 w="25400">
              <a:noFill/>
            </a:ln>
            <a:effectLst/>
          </c:spPr>
          <c:cat>
            <c:strRef>
              <c:f>Hoja2!$B$65:$P$65</c:f>
              <c:strCache>
                <c:ptCount val="15"/>
                <c:pt idx="0">
                  <c:v>2021 </c:v>
                </c:pt>
                <c:pt idx="1">
                  <c:v>2022 </c:v>
                </c:pt>
                <c:pt idx="2">
                  <c:v>2023 </c:v>
                </c:pt>
                <c:pt idx="3">
                  <c:v>2024 </c:v>
                </c:pt>
                <c:pt idx="4">
                  <c:v>2025 </c:v>
                </c:pt>
                <c:pt idx="5">
                  <c:v>2026 </c:v>
                </c:pt>
                <c:pt idx="6">
                  <c:v>2027 </c:v>
                </c:pt>
                <c:pt idx="7">
                  <c:v>2028 </c:v>
                </c:pt>
                <c:pt idx="8">
                  <c:v>2029 </c:v>
                </c:pt>
                <c:pt idx="9">
                  <c:v>2030 </c:v>
                </c:pt>
                <c:pt idx="10">
                  <c:v>2031 </c:v>
                </c:pt>
                <c:pt idx="11">
                  <c:v>2032 </c:v>
                </c:pt>
                <c:pt idx="12">
                  <c:v>2033 </c:v>
                </c:pt>
                <c:pt idx="13">
                  <c:v>2034 </c:v>
                </c:pt>
                <c:pt idx="14">
                  <c:v>2035 </c:v>
                </c:pt>
              </c:strCache>
            </c:strRef>
          </c:cat>
          <c:val>
            <c:numRef>
              <c:f>Hoja2!$B$78:$P$78</c:f>
              <c:numCache>
                <c:formatCode>_-* #,##0_-;\-* #,##0_-;_-* "-"??_-;_-@_-</c:formatCode>
                <c:ptCount val="15"/>
                <c:pt idx="0">
                  <c:v>0.90298919675216049</c:v>
                </c:pt>
                <c:pt idx="1">
                  <c:v>1.5990783107175022</c:v>
                </c:pt>
                <c:pt idx="2">
                  <c:v>2.364483119541176</c:v>
                </c:pt>
                <c:pt idx="3">
                  <c:v>3.1988234721388791</c:v>
                </c:pt>
                <c:pt idx="4">
                  <c:v>4.1012060882773387</c:v>
                </c:pt>
                <c:pt idx="5">
                  <c:v>5.0779389977336455</c:v>
                </c:pt>
                <c:pt idx="6">
                  <c:v>6.119175242934757</c:v>
                </c:pt>
                <c:pt idx="7">
                  <c:v>7.2054274064190693</c:v>
                </c:pt>
                <c:pt idx="8">
                  <c:v>8.3138487405717694</c:v>
                </c:pt>
                <c:pt idx="9">
                  <c:v>9.4068611267745545</c:v>
                </c:pt>
                <c:pt idx="10">
                  <c:v>10.453666041850454</c:v>
                </c:pt>
                <c:pt idx="11">
                  <c:v>11.422142176155152</c:v>
                </c:pt>
                <c:pt idx="12">
                  <c:v>12.300479857645152</c:v>
                </c:pt>
                <c:pt idx="13">
                  <c:v>13.096254760621791</c:v>
                </c:pt>
                <c:pt idx="14">
                  <c:v>13.814312702266539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8D63-4711-9F16-2A170B966A6B}"/>
            </c:ext>
          </c:extLst>
        </c:ser>
        <c:ser>
          <c:idx val="13"/>
          <c:order val="13"/>
          <c:tx>
            <c:strRef>
              <c:f>Hoja2!$A$79</c:f>
              <c:strCache>
                <c:ptCount val="1"/>
                <c:pt idx="0">
                  <c:v> CC-Hidrógeno </c:v>
                </c:pt>
              </c:strCache>
            </c:strRef>
          </c:tx>
          <c:spPr>
            <a:solidFill>
              <a:schemeClr val="accent2">
                <a:lumMod val="80000"/>
                <a:lumOff val="20000"/>
              </a:schemeClr>
            </a:solidFill>
            <a:ln w="25400">
              <a:noFill/>
            </a:ln>
            <a:effectLst/>
          </c:spPr>
          <c:cat>
            <c:strRef>
              <c:f>Hoja2!$B$65:$P$65</c:f>
              <c:strCache>
                <c:ptCount val="15"/>
                <c:pt idx="0">
                  <c:v>2021 </c:v>
                </c:pt>
                <c:pt idx="1">
                  <c:v>2022 </c:v>
                </c:pt>
                <c:pt idx="2">
                  <c:v>2023 </c:v>
                </c:pt>
                <c:pt idx="3">
                  <c:v>2024 </c:v>
                </c:pt>
                <c:pt idx="4">
                  <c:v>2025 </c:v>
                </c:pt>
                <c:pt idx="5">
                  <c:v>2026 </c:v>
                </c:pt>
                <c:pt idx="6">
                  <c:v>2027 </c:v>
                </c:pt>
                <c:pt idx="7">
                  <c:v>2028 </c:v>
                </c:pt>
                <c:pt idx="8">
                  <c:v>2029 </c:v>
                </c:pt>
                <c:pt idx="9">
                  <c:v>2030 </c:v>
                </c:pt>
                <c:pt idx="10">
                  <c:v>2031 </c:v>
                </c:pt>
                <c:pt idx="11">
                  <c:v>2032 </c:v>
                </c:pt>
                <c:pt idx="12">
                  <c:v>2033 </c:v>
                </c:pt>
                <c:pt idx="13">
                  <c:v>2034 </c:v>
                </c:pt>
                <c:pt idx="14">
                  <c:v>2035 </c:v>
                </c:pt>
              </c:strCache>
            </c:strRef>
          </c:cat>
          <c:val>
            <c:numRef>
              <c:f>Hoja2!$B$79:$P$79</c:f>
              <c:numCache>
                <c:formatCode>_-* #,##0_-;\-* #,##0_-;_-* "-"??_-;_-@_-</c:formatCode>
                <c:ptCount val="1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4.0449999999999999</c:v>
                </c:pt>
                <c:pt idx="14">
                  <c:v>8.032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D-8D63-4711-9F16-2A170B966A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191874192"/>
        <c:axId val="-1191873648"/>
      </c:areaChart>
      <c:catAx>
        <c:axId val="-11918741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MX"/>
          </a:p>
        </c:txPr>
        <c:crossAx val="-1191873648"/>
        <c:crosses val="autoZero"/>
        <c:auto val="1"/>
        <c:lblAlgn val="ctr"/>
        <c:lblOffset val="100"/>
        <c:noMultiLvlLbl val="0"/>
      </c:catAx>
      <c:valAx>
        <c:axId val="-11918736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MX"/>
          </a:p>
        </c:txPr>
        <c:crossAx val="-1191874192"/>
        <c:crosses val="autoZero"/>
        <c:crossBetween val="midCat"/>
        <c:majorUnit val="25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6813703260914393E-3"/>
          <c:y val="0.89954941496583718"/>
          <c:w val="0.9933186296739086"/>
          <c:h val="8.378378131435786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MX"/>
        </a:p>
      </c:txPr>
    </c:legend>
    <c:plotVisOnly val="1"/>
    <c:dispBlanksAs val="zero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700" b="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s-MX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4.304968102631293E-2"/>
          <c:y val="0.19677750706936573"/>
          <c:w val="0.92733209093665259"/>
          <c:h val="0.55828077026233713"/>
        </c:manualLayout>
      </c:layout>
      <c:lineChart>
        <c:grouping val="standard"/>
        <c:varyColors val="0"/>
        <c:ser>
          <c:idx val="0"/>
          <c:order val="0"/>
          <c:tx>
            <c:strRef>
              <c:f>Hoja1!$B$2</c:f>
              <c:strCache>
                <c:ptCount val="1"/>
                <c:pt idx="0">
                  <c:v>Demanda máxima </c:v>
                </c:pt>
              </c:strCache>
            </c:strRef>
          </c:tx>
          <c:spPr>
            <a:ln w="19050" cap="rnd">
              <a:solidFill>
                <a:sysClr val="windowText" lastClr="000000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MX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Hoja1!$A$3:$A$12</c:f>
              <c:numCache>
                <c:formatCode>General</c:formatCod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</c:numCache>
            </c:numRef>
          </c:cat>
          <c:val>
            <c:numRef>
              <c:f>Hoja1!$B$3:$B$12</c:f>
              <c:numCache>
                <c:formatCode>#,##0</c:formatCode>
                <c:ptCount val="10"/>
                <c:pt idx="0">
                  <c:v>42649</c:v>
                </c:pt>
                <c:pt idx="1">
                  <c:v>43984</c:v>
                </c:pt>
                <c:pt idx="2">
                  <c:v>46531</c:v>
                </c:pt>
                <c:pt idx="3">
                  <c:v>47903</c:v>
                </c:pt>
                <c:pt idx="4">
                  <c:v>48808</c:v>
                </c:pt>
                <c:pt idx="5">
                  <c:v>46658</c:v>
                </c:pt>
                <c:pt idx="6">
                  <c:v>51009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11C6-46D5-A8BD-C39A8D74FD26}"/>
            </c:ext>
          </c:extLst>
        </c:ser>
        <c:ser>
          <c:idx val="1"/>
          <c:order val="1"/>
          <c:tx>
            <c:strRef>
              <c:f>Hoja1!$C$2</c:f>
              <c:strCache>
                <c:ptCount val="1"/>
                <c:pt idx="0">
                  <c:v>Pronóstico</c:v>
                </c:pt>
              </c:strCache>
            </c:strRef>
          </c:tx>
          <c:spPr>
            <a:ln w="19050" cap="rnd">
              <a:solidFill>
                <a:srgbClr val="0070C0"/>
              </a:solidFill>
              <a:prstDash val="dash"/>
              <a:round/>
            </a:ln>
            <a:effectLst/>
          </c:spPr>
          <c:marker>
            <c:symbol val="none"/>
          </c:marker>
          <c:dLbls>
            <c:dLbl>
              <c:idx val="6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11C6-46D5-A8BD-C39A8D74FD26}"/>
                </c:ex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1.9153543307086615E-2"/>
                  <c:y val="-5.327537182852143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0070C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11C6-46D5-A8BD-C39A8D74FD26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rgbClr val="0070C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MX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Hoja1!$A$3:$A$12</c:f>
              <c:numCache>
                <c:formatCode>General</c:formatCod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</c:numCache>
            </c:numRef>
          </c:cat>
          <c:val>
            <c:numRef>
              <c:f>Hoja1!$C$3:$C$12</c:f>
              <c:numCache>
                <c:formatCode>General</c:formatCode>
                <c:ptCount val="10"/>
                <c:pt idx="6" formatCode="#,##0">
                  <c:v>51009</c:v>
                </c:pt>
                <c:pt idx="7" formatCode="#,##0">
                  <c:v>52577</c:v>
                </c:pt>
                <c:pt idx="8" formatCode="#,##0">
                  <c:v>54969</c:v>
                </c:pt>
                <c:pt idx="9" formatCode="#,##0">
                  <c:v>56787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11C6-46D5-A8BD-C39A8D74FD26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-1395625568"/>
        <c:axId val="-1395621760"/>
      </c:lineChart>
      <c:catAx>
        <c:axId val="-1395625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MX"/>
          </a:p>
        </c:txPr>
        <c:crossAx val="-1395621760"/>
        <c:crosses val="autoZero"/>
        <c:auto val="1"/>
        <c:lblAlgn val="ctr"/>
        <c:lblOffset val="100"/>
        <c:noMultiLvlLbl val="0"/>
      </c:catAx>
      <c:valAx>
        <c:axId val="-1395621760"/>
        <c:scaling>
          <c:orientation val="minMax"/>
          <c:max val="160000"/>
        </c:scaling>
        <c:delete val="1"/>
        <c:axPos val="l"/>
        <c:majorGridlines>
          <c:spPr>
            <a:ln w="9525" cap="flat" cmpd="sng" algn="ctr">
              <a:solidFill>
                <a:srgbClr val="DDDDDD"/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-13956255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6388974693662615"/>
          <c:y val="0.84201694647163161"/>
          <c:w val="0.49407545523615148"/>
          <c:h val="4.94704514161759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MX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8730190563668968E-2"/>
          <c:y val="4.0341793462723548E-2"/>
          <c:w val="0.88089381620693663"/>
          <c:h val="0.77193574190492964"/>
        </c:manualLayout>
      </c:layout>
      <c:barChart>
        <c:barDir val="col"/>
        <c:grouping val="stacked"/>
        <c:varyColors val="0"/>
        <c:ser>
          <c:idx val="1"/>
          <c:order val="0"/>
          <c:spPr>
            <a:noFill/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Hoja1!$B$3:$B$9</c:f>
              <c:strCache>
                <c:ptCount val="7"/>
                <c:pt idx="0">
                  <c:v>CFE</c:v>
                </c:pt>
                <c:pt idx="1">
                  <c:v>Productores Independientes de Energía</c:v>
                </c:pt>
                <c:pt idx="2">
                  <c:v>Autoabastecedores</c:v>
                </c:pt>
                <c:pt idx="3">
                  <c:v>Ley de la Industria Eléctrica</c:v>
                </c:pt>
                <c:pt idx="4">
                  <c:v>Subastas</c:v>
                </c:pt>
                <c:pt idx="5">
                  <c:v>Permisos sin contrato</c:v>
                </c:pt>
                <c:pt idx="6">
                  <c:v>Total</c:v>
                </c:pt>
              </c:strCache>
            </c:strRef>
          </c:cat>
          <c:val>
            <c:numRef>
              <c:f>Hoja1!$D$3:$D$9</c:f>
              <c:numCache>
                <c:formatCode>#,##0</c:formatCode>
                <c:ptCount val="7"/>
                <c:pt idx="1">
                  <c:v>47548</c:v>
                </c:pt>
                <c:pt idx="2">
                  <c:v>64211</c:v>
                </c:pt>
                <c:pt idx="3">
                  <c:v>74600</c:v>
                </c:pt>
                <c:pt idx="4">
                  <c:v>93895</c:v>
                </c:pt>
                <c:pt idx="5">
                  <c:v>100848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1D1-40FD-AA0E-BDCE33A0662D}"/>
            </c:ext>
          </c:extLst>
        </c:ser>
        <c:ser>
          <c:idx val="0"/>
          <c:order val="1"/>
          <c:spPr>
            <a:solidFill>
              <a:srgbClr val="008C5D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E47816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51D1-40FD-AA0E-BDCE33A0662D}"/>
              </c:ext>
            </c:extLst>
          </c:dPt>
          <c:dPt>
            <c:idx val="2"/>
            <c:invertIfNegative val="0"/>
            <c:bubble3D val="0"/>
            <c:spPr>
              <a:solidFill>
                <a:srgbClr val="333333">
                  <a:lumMod val="60000"/>
                  <a:lumOff val="40000"/>
                </a:srgb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51D1-40FD-AA0E-BDCE33A0662D}"/>
              </c:ext>
            </c:extLst>
          </c:dPt>
          <c:dPt>
            <c:idx val="3"/>
            <c:invertIfNegative val="0"/>
            <c:bubble3D val="0"/>
            <c:spPr>
              <a:solidFill>
                <a:srgbClr val="660033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51D1-40FD-AA0E-BDCE33A0662D}"/>
              </c:ext>
            </c:extLst>
          </c:dPt>
          <c:dPt>
            <c:idx val="4"/>
            <c:invertIfNegative val="0"/>
            <c:bubble3D val="0"/>
            <c:spPr>
              <a:solidFill>
                <a:srgbClr val="333333">
                  <a:lumMod val="75000"/>
                </a:srgb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8-51D1-40FD-AA0E-BDCE33A0662D}"/>
              </c:ext>
            </c:extLst>
          </c:dPt>
          <c:dPt>
            <c:idx val="5"/>
            <c:invertIfNegative val="0"/>
            <c:bubble3D val="0"/>
            <c:spPr>
              <a:solidFill>
                <a:srgbClr val="D4C19C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A-51D1-40FD-AA0E-BDCE33A0662D}"/>
              </c:ext>
            </c:extLst>
          </c:dPt>
          <c:dPt>
            <c:idx val="6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C-51D1-40FD-AA0E-BDCE33A0662D}"/>
              </c:ext>
            </c:extLst>
          </c:dPt>
          <c:dLbls>
            <c:dLbl>
              <c:idx val="4"/>
              <c:layout>
                <c:manualLayout>
                  <c:x val="-7.4711112105303659E-17"/>
                  <c:y val="-3.300692192404654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s-MX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51D1-40FD-AA0E-BDCE33A0662D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s-MX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MX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Hoja1!$B$3:$B$9</c:f>
              <c:strCache>
                <c:ptCount val="7"/>
                <c:pt idx="0">
                  <c:v>CFE</c:v>
                </c:pt>
                <c:pt idx="1">
                  <c:v>Productores Independientes de Energía</c:v>
                </c:pt>
                <c:pt idx="2">
                  <c:v>Autoabastecedores</c:v>
                </c:pt>
                <c:pt idx="3">
                  <c:v>Ley de la Industria Eléctrica</c:v>
                </c:pt>
                <c:pt idx="4">
                  <c:v>Subastas</c:v>
                </c:pt>
                <c:pt idx="5">
                  <c:v>Permisos sin contrato</c:v>
                </c:pt>
                <c:pt idx="6">
                  <c:v>Total</c:v>
                </c:pt>
              </c:strCache>
            </c:strRef>
          </c:cat>
          <c:val>
            <c:numRef>
              <c:f>Hoja1!$C$3:$C$9</c:f>
              <c:numCache>
                <c:formatCode>#,##0</c:formatCode>
                <c:ptCount val="7"/>
                <c:pt idx="0">
                  <c:v>47548</c:v>
                </c:pt>
                <c:pt idx="1">
                  <c:v>16663</c:v>
                </c:pt>
                <c:pt idx="2">
                  <c:v>10389</c:v>
                </c:pt>
                <c:pt idx="3">
                  <c:v>19295</c:v>
                </c:pt>
                <c:pt idx="4">
                  <c:v>6953</c:v>
                </c:pt>
                <c:pt idx="5">
                  <c:v>36242</c:v>
                </c:pt>
                <c:pt idx="6">
                  <c:v>137090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D-51D1-40FD-AA0E-BDCE33A0662D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9"/>
        <c:overlap val="100"/>
        <c:axId val="-1125128048"/>
        <c:axId val="-1292173408"/>
      </c:barChart>
      <c:catAx>
        <c:axId val="-1125128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6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MX"/>
          </a:p>
        </c:txPr>
        <c:crossAx val="-1292173408"/>
        <c:crosses val="autoZero"/>
        <c:auto val="1"/>
        <c:lblAlgn val="ctr"/>
        <c:lblOffset val="100"/>
        <c:noMultiLvlLbl val="0"/>
      </c:catAx>
      <c:valAx>
        <c:axId val="-12921734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DDDDDD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ysClr val="windowText" lastClr="000000"/>
                    </a:solidFill>
                    <a:latin typeface="Arial Narrow" panose="020B0604020202020204" pitchFamily="34" charset="0"/>
                    <a:ea typeface="+mn-ea"/>
                    <a:cs typeface="Arial Narrow" panose="020B0604020202020204" pitchFamily="34" charset="0"/>
                  </a:defRPr>
                </a:pPr>
                <a:r>
                  <a:rPr lang="es-MX" sz="1100" b="1" i="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MW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ysClr val="windowText" lastClr="000000"/>
                  </a:solidFill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defRPr>
              </a:pPr>
              <a:endParaRPr lang="es-MX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MX"/>
          </a:p>
        </c:txPr>
        <c:crossAx val="-11251280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es-MX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145">
  <cs:axisTitle>
    <cs:lnRef idx="0"/>
    <cs:fillRef idx="0"/>
    <cs:effectRef idx="0"/>
    <cs:fontRef idx="minor">
      <a:schemeClr val="lt1"/>
    </cs:fontRef>
    <cs:defRPr sz="1000" b="1" kern="1200"/>
  </cs:axisTitle>
  <cs:categoryAxis>
    <cs:lnRef idx="1">
      <a:schemeClr val="dk1">
        <a:tint val="75000"/>
      </a:schemeClr>
    </cs:lnRef>
    <cs:fillRef idx="0"/>
    <cs:effectRef idx="0"/>
    <cs:fontRef idx="minor">
      <a:schemeClr val="lt1"/>
    </cs:fontRef>
    <cs:spPr>
      <a:ln>
        <a:round/>
      </a:ln>
    </cs:spPr>
    <cs:defRPr sz="1000" kern="1200"/>
  </cs:categoryAxis>
  <cs:chartArea>
    <cs:lnRef idx="0"/>
    <cs:fillRef idx="1">
      <a:schemeClr val="dk1"/>
    </cs:fillRef>
    <cs:effectRef idx="0"/>
    <cs:fontRef idx="minor">
      <a:schemeClr val="lt1"/>
    </cs:fontRef>
    <cs:defRPr sz="1000" kern="1200"/>
  </cs:chartArea>
  <cs:dataLabel>
    <cs:lnRef idx="0"/>
    <cs:fillRef idx="0"/>
    <cs:effectRef idx="0"/>
    <cs:fontRef idx="minor">
      <a:schemeClr val="lt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3">
      <a:schemeClr val="dk1"/>
    </cs:effectRef>
    <cs:fontRef idx="minor">
      <a:schemeClr val="dk1"/>
    </cs:fontRef>
  </cs:dataPoint>
  <cs:dataPoint3D>
    <cs:lnRef idx="0"/>
    <cs:fillRef idx="1">
      <cs:styleClr val="auto"/>
    </cs:fillRef>
    <cs:effectRef idx="3">
      <a:schemeClr val="dk1"/>
    </cs:effectRef>
    <cs:fontRef idx="minor">
      <a:schemeClr val="dk1"/>
    </cs:fontRef>
  </cs:dataPoint3D>
  <cs:dataPointLine>
    <cs:lnRef idx="1">
      <cs:styleClr val="auto"/>
    </cs:lnRef>
    <cs:lineWidthScale>5</cs:lineWidthScale>
    <cs:fillRef idx="0"/>
    <cs:effectRef idx="0"/>
    <cs:fontRef idx="minor">
      <a:schemeClr val="dk2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3">
      <a:schemeClr val="dk1"/>
    </cs:effectRef>
    <cs:fontRef idx="minor">
      <a:schemeClr val="dk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dk2"/>
    </cs:fontRef>
    <cs:spPr>
      <a:ln>
        <a:round/>
      </a:ln>
    </cs:spPr>
  </cs:dataPointWireframe>
  <cs:dataTable>
    <cs:lnRef idx="1">
      <a:schemeClr val="lt1"/>
    </cs:lnRef>
    <cs:fillRef idx="0"/>
    <cs:effectRef idx="0"/>
    <cs:fontRef idx="minor">
      <a:schemeClr val="lt1"/>
    </cs:fontRef>
    <cs:spPr>
      <a:ln>
        <a:round/>
      </a:ln>
    </cs:spPr>
    <cs:defRPr sz="1000" kern="1200"/>
  </cs:dataTable>
  <cs:downBar>
    <cs:lnRef idx="0"/>
    <cs:fillRef idx="3" mods="ignoreCSTransforms">
      <cs:styleClr val="0">
        <a:shade val="25000"/>
      </cs:styleClr>
    </cs:fillRef>
    <cs:effectRef idx="3">
      <a:schemeClr val="dk1"/>
    </cs:effectRef>
    <cs:fontRef idx="minor">
      <a:schemeClr val="lt1"/>
    </cs:fontRef>
  </cs:downBar>
  <cs:dropLine>
    <cs:lnRef idx="1">
      <a:schemeClr val="lt1"/>
    </cs:lnRef>
    <cs:fillRef idx="0"/>
    <cs:effectRef idx="0"/>
    <cs:fontRef idx="minor">
      <a:schemeClr val="lt1"/>
    </cs:fontRef>
    <cs:spPr>
      <a:ln>
        <a:round/>
      </a:ln>
    </cs:spPr>
  </cs:dropLine>
  <cs:errorBar>
    <cs:lnRef idx="1">
      <a:schemeClr val="lt1"/>
    </cs:lnRef>
    <cs:fillRef idx="1">
      <a:schemeClr val="lt1"/>
    </cs:fillRef>
    <cs:effectRef idx="0"/>
    <cs:fontRef idx="minor">
      <a:schemeClr val="dk1"/>
    </cs:fontRef>
    <cs:spPr>
      <a:ln>
        <a:round/>
      </a:ln>
    </cs:spPr>
  </cs:errorBar>
  <cs:floor>
    <cs:lnRef idx="0"/>
    <cs:fillRef idx="1">
      <a:schemeClr val="dk1">
        <a:tint val="95000"/>
      </a:schemeClr>
    </cs:fillRef>
    <cs:effectRef idx="0"/>
    <cs:fontRef idx="minor">
      <a:schemeClr val="lt1"/>
    </cs:fontRef>
  </cs:floor>
  <cs:gridlineMajor>
    <cs:lnRef idx="1">
      <a:schemeClr val="dk1">
        <a:tint val="75000"/>
      </a:schemeClr>
    </cs:lnRef>
    <cs:fillRef idx="0"/>
    <cs:effectRef idx="0"/>
    <cs:fontRef idx="minor">
      <a:schemeClr val="dk2"/>
    </cs:fontRef>
    <cs:spPr>
      <a:ln>
        <a:round/>
      </a:ln>
    </cs:spPr>
  </cs:gridlineMajor>
  <cs:gridlineMinor>
    <cs:lnRef idx="1">
      <a:schemeClr val="dk1">
        <a:tint val="90000"/>
      </a:schemeClr>
    </cs:lnRef>
    <cs:fillRef idx="0"/>
    <cs:effectRef idx="0"/>
    <cs:fontRef idx="minor">
      <a:schemeClr val="dk2"/>
    </cs:fontRef>
    <cs:spPr>
      <a:ln>
        <a:round/>
      </a:ln>
    </cs:spPr>
  </cs:gridlineMinor>
  <cs:hiLoLine>
    <cs:lnRef idx="1">
      <a:schemeClr val="lt1"/>
    </cs:lnRef>
    <cs:fillRef idx="0"/>
    <cs:effectRef idx="0"/>
    <cs:fontRef idx="minor">
      <a:schemeClr val="lt1"/>
    </cs:fontRef>
    <cs:spPr>
      <a:ln>
        <a:round/>
      </a:ln>
    </cs:spPr>
  </cs:hiLoLine>
  <cs:leaderLine>
    <cs:lnRef idx="1">
      <a:schemeClr val="lt1"/>
    </cs:lnRef>
    <cs:fillRef idx="0"/>
    <cs:effectRef idx="0"/>
    <cs:fontRef idx="minor">
      <a:schemeClr val="lt1"/>
    </cs:fontRef>
    <cs:spPr>
      <a:ln>
        <a:round/>
      </a:ln>
    </cs:spPr>
  </cs:leaderLine>
  <cs:legend>
    <cs:lnRef idx="0"/>
    <cs:fillRef idx="0"/>
    <cs:effectRef idx="0"/>
    <cs:fontRef idx="minor">
      <a:schemeClr val="lt1"/>
    </cs:fontRef>
    <cs:defRPr sz="1000" kern="1200"/>
  </cs:legend>
  <cs:plotArea>
    <cs:lnRef idx="0"/>
    <cs:fillRef idx="1">
      <a:schemeClr val="dk1">
        <a:tint val="95000"/>
      </a:schemeClr>
    </cs:fillRef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1">
      <a:schemeClr val="dk1">
        <a:tint val="75000"/>
      </a:schemeClr>
    </cs:lnRef>
    <cs:fillRef idx="0"/>
    <cs:effectRef idx="0"/>
    <cs:fontRef idx="minor">
      <a:schemeClr val="lt1"/>
    </cs:fontRef>
    <cs:spPr>
      <a:ln>
        <a:round/>
      </a:ln>
    </cs:spPr>
    <cs:defRPr sz="1000" kern="1200"/>
  </cs:seriesAxis>
  <cs:seriesLine>
    <cs:lnRef idx="1">
      <a:schemeClr val="lt1"/>
    </cs:lnRef>
    <cs:fillRef idx="0"/>
    <cs:effectRef idx="0"/>
    <cs:fontRef idx="minor">
      <a:schemeClr val="dk1"/>
    </cs:fontRef>
    <cs:spPr>
      <a:ln>
        <a:round/>
      </a:ln>
    </cs:spPr>
  </cs:seriesLine>
  <cs:title>
    <cs:lnRef idx="0"/>
    <cs:fillRef idx="0"/>
    <cs:effectRef idx="0"/>
    <cs:fontRef idx="minor">
      <a:schemeClr val="lt1"/>
    </cs:fontRef>
    <cs:defRPr sz="1800" b="1" kern="1200"/>
  </cs:title>
  <cs:trendline>
    <cs:lnRef idx="1">
      <a:schemeClr val="lt1"/>
    </cs:lnRef>
    <cs:fillRef idx="0"/>
    <cs:effectRef idx="0"/>
    <cs:fontRef idx="minor">
      <a:schemeClr val="lt1"/>
    </cs:fontRef>
    <cs:spPr>
      <a:ln cap="rnd">
        <a:round/>
      </a:ln>
    </cs:spPr>
  </cs:trendline>
  <cs:trendlineLabel>
    <cs:lnRef idx="0"/>
    <cs:fillRef idx="0"/>
    <cs:effectRef idx="0"/>
    <cs:fontRef idx="minor">
      <a:schemeClr val="lt1"/>
    </cs:fontRef>
    <cs:defRPr sz="1000" kern="1200"/>
  </cs:trendlineLabel>
  <cs:upBar>
    <cs:lnRef idx="0"/>
    <cs:fillRef idx="3" mods="ignoreCSTransforms">
      <cs:styleClr val="0">
        <a:tint val="25000"/>
      </cs:styleClr>
    </cs:fillRef>
    <cs:effectRef idx="3">
      <a:schemeClr val="dk1"/>
    </cs:effectRef>
    <cs:fontRef idx="minor">
      <a:schemeClr val="lt1"/>
    </cs:fontRef>
  </cs:upBar>
  <cs:valueAxis>
    <cs:lnRef idx="1">
      <a:schemeClr val="dk1">
        <a:tint val="75000"/>
      </a:schemeClr>
    </cs:lnRef>
    <cs:fillRef idx="0"/>
    <cs:effectRef idx="0"/>
    <cs:fontRef idx="minor">
      <a:schemeClr val="lt1"/>
    </cs:fontRef>
    <cs:spPr>
      <a:ln>
        <a:round/>
      </a:ln>
    </cs:spPr>
    <cs:defRPr sz="1000" kern="1200"/>
  </cs:valueAxis>
  <cs:wall>
    <cs:lnRef idx="0"/>
    <cs:fillRef idx="1">
      <a:schemeClr val="dk1">
        <a:tint val="95000"/>
      </a:schemeClr>
    </cs:fillRef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8475" cy="465138"/>
          </a:xfrm>
          <a:prstGeom prst="rect">
            <a:avLst/>
          </a:prstGeom>
        </p:spPr>
        <p:txBody>
          <a:bodyPr vert="horz" lIns="91427" tIns="45713" rIns="91427" bIns="45713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970339" y="0"/>
            <a:ext cx="3038475" cy="465138"/>
          </a:xfrm>
          <a:prstGeom prst="rect">
            <a:avLst/>
          </a:prstGeom>
        </p:spPr>
        <p:txBody>
          <a:bodyPr vert="horz" lIns="91427" tIns="45713" rIns="91427" bIns="45713" rtlCol="0"/>
          <a:lstStyle>
            <a:lvl1pPr algn="r">
              <a:defRPr sz="1200"/>
            </a:lvl1pPr>
          </a:lstStyle>
          <a:p>
            <a:fld id="{5785E82B-510B-4F47-B694-9BE2540BD192}" type="datetimeFigureOut">
              <a:rPr lang="es-MX" smtClean="0"/>
              <a:t>25/01/2022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1" y="8829675"/>
            <a:ext cx="3038475" cy="465138"/>
          </a:xfrm>
          <a:prstGeom prst="rect">
            <a:avLst/>
          </a:prstGeom>
        </p:spPr>
        <p:txBody>
          <a:bodyPr vert="horz" lIns="91427" tIns="45713" rIns="91427" bIns="45713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970339" y="8829675"/>
            <a:ext cx="3038475" cy="465138"/>
          </a:xfrm>
          <a:prstGeom prst="rect">
            <a:avLst/>
          </a:prstGeom>
        </p:spPr>
        <p:txBody>
          <a:bodyPr vert="horz" lIns="91427" tIns="45713" rIns="91427" bIns="45713" rtlCol="0" anchor="b"/>
          <a:lstStyle>
            <a:lvl1pPr algn="r">
              <a:defRPr sz="1200"/>
            </a:lvl1pPr>
          </a:lstStyle>
          <a:p>
            <a:fld id="{6AED93B7-924E-42DA-8383-E39A677CE96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454144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50" tIns="46576" rIns="93150" bIns="46576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50" tIns="46576" rIns="93150" bIns="46576" rtlCol="0"/>
          <a:lstStyle>
            <a:lvl1pPr algn="r">
              <a:defRPr sz="1200"/>
            </a:lvl1pPr>
          </a:lstStyle>
          <a:p>
            <a:fld id="{06BEF6B3-E0FB-1D43-8E63-C240A6D074DB}" type="datetimeFigureOut">
              <a:rPr lang="es-MX" smtClean="0"/>
              <a:t>25/01/2022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50" tIns="46576" rIns="93150" bIns="46576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50" tIns="46576" rIns="93150" bIns="46576" rtlCol="0"/>
          <a:lstStyle/>
          <a:p>
            <a:r>
              <a:rPr lang="es-ES"/>
              <a:t>Editar los estilos de texto del patrón
Segundo nivel
Tercer nivel
Cuarto nivel
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829969"/>
            <a:ext cx="3037840" cy="466433"/>
          </a:xfrm>
          <a:prstGeom prst="rect">
            <a:avLst/>
          </a:prstGeom>
        </p:spPr>
        <p:txBody>
          <a:bodyPr vert="horz" lIns="93150" tIns="46576" rIns="93150" bIns="46576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970938" y="8829969"/>
            <a:ext cx="3037840" cy="466433"/>
          </a:xfrm>
          <a:prstGeom prst="rect">
            <a:avLst/>
          </a:prstGeom>
        </p:spPr>
        <p:txBody>
          <a:bodyPr vert="horz" lIns="93150" tIns="46576" rIns="93150" bIns="46576" rtlCol="0" anchor="b"/>
          <a:lstStyle>
            <a:lvl1pPr algn="r">
              <a:defRPr sz="1200"/>
            </a:lvl1pPr>
          </a:lstStyle>
          <a:p>
            <a:fld id="{CC6AA5CE-C654-3648-9EA6-4282C586E69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79764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6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811" algn="l" defTabSz="9136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618" algn="l" defTabSz="9136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429" algn="l" defTabSz="9136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236" algn="l" defTabSz="9136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045" algn="l" defTabSz="9136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0856" algn="l" defTabSz="9136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7664" algn="l" defTabSz="9136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4478" algn="l" defTabSz="9136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429A1D-F4E1-724A-B9C0-F8DE8E192B48}" type="slidenum">
              <a:rPr lang="es-MX" smtClean="0"/>
              <a:t>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787140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6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3B5D97-79B5-4E00-9B5D-48B5436E3C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36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17450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ACTUALIZADO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C2818A-99D7-BB4E-9D2C-CA0BAB29205F}" type="slidenum">
              <a:rPr lang="es-ES_tradnl" smtClean="0"/>
              <a:t>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683906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ACTUALIZADO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C2818A-99D7-BB4E-9D2C-CA0BAB29205F}" type="slidenum">
              <a:rPr lang="es-ES_tradnl" smtClean="0"/>
              <a:t>7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965975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ACTUALIZADO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C2818A-99D7-BB4E-9D2C-CA0BAB29205F}" type="slidenum">
              <a:rPr lang="es-ES_tradnl" smtClean="0"/>
              <a:t>8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064202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  <a:effectLst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effectLst/>
        </p:spPr>
        <p:txBody>
          <a:bodyPr/>
          <a:lstStyle/>
          <a:p>
            <a:endParaRPr lang="es-E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768470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  <a:effectLst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effectLst/>
        </p:spPr>
        <p:txBody>
          <a:bodyPr/>
          <a:lstStyle/>
          <a:p>
            <a:endParaRPr lang="es-E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64512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2CD8F00C-8760-4F46-A032-C9A090085A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532" t="2209" r="8221" b="2271"/>
          <a:stretch/>
        </p:blipFill>
        <p:spPr>
          <a:xfrm>
            <a:off x="-135466" y="0"/>
            <a:ext cx="12327467" cy="685641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47A0037F-528B-4C59-B9D2-4946CF6A1F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25593" b="23441"/>
          <a:stretch/>
        </p:blipFill>
        <p:spPr>
          <a:xfrm>
            <a:off x="5930416" y="1466129"/>
            <a:ext cx="5381697" cy="1589591"/>
          </a:xfrm>
          <a:prstGeom prst="rect">
            <a:avLst/>
          </a:prstGeom>
        </p:spPr>
      </p:pic>
      <p:cxnSp>
        <p:nvCxnSpPr>
          <p:cNvPr id="6" name="Conector recto 5">
            <a:extLst>
              <a:ext uri="{FF2B5EF4-FFF2-40B4-BE49-F238E27FC236}">
                <a16:creationId xmlns:a16="http://schemas.microsoft.com/office/drawing/2014/main" xmlns="" id="{BF7A9872-4D1C-4BCE-AD35-B7608AC31065}"/>
              </a:ext>
            </a:extLst>
          </p:cNvPr>
          <p:cNvCxnSpPr/>
          <p:nvPr userDrawn="1"/>
        </p:nvCxnSpPr>
        <p:spPr>
          <a:xfrm>
            <a:off x="5838569" y="3024849"/>
            <a:ext cx="5411808" cy="0"/>
          </a:xfrm>
          <a:prstGeom prst="line">
            <a:avLst/>
          </a:prstGeom>
          <a:ln w="25400">
            <a:solidFill>
              <a:srgbClr val="008C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82117D2C-6A7B-4500-A803-BC9D84AF0BD7}"/>
              </a:ext>
            </a:extLst>
          </p:cNvPr>
          <p:cNvSpPr txBox="1"/>
          <p:nvPr userDrawn="1"/>
        </p:nvSpPr>
        <p:spPr>
          <a:xfrm>
            <a:off x="5447603" y="3090059"/>
            <a:ext cx="61937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 i="1">
                <a:solidFill>
                  <a:srgbClr val="008C5D"/>
                </a:solidFill>
                <a:latin typeface="Helvetica LT Std Bold Condensed" pitchFamily="2" charset="0"/>
              </a:rPr>
              <a:t>Dirección Corporativa </a:t>
            </a:r>
            <a:r>
              <a:rPr lang="es-MX" sz="1600" b="1" i="1" dirty="0">
                <a:solidFill>
                  <a:srgbClr val="008C5D"/>
                </a:solidFill>
                <a:latin typeface="Helvetica LT Std Bold Condensed" pitchFamily="2" charset="0"/>
              </a:rPr>
              <a:t>de Operaciones</a:t>
            </a:r>
          </a:p>
        </p:txBody>
      </p:sp>
      <p:sp>
        <p:nvSpPr>
          <p:cNvPr id="11" name="Título 10">
            <a:extLst>
              <a:ext uri="{FF2B5EF4-FFF2-40B4-BE49-F238E27FC236}">
                <a16:creationId xmlns:a16="http://schemas.microsoft.com/office/drawing/2014/main" xmlns="" id="{6F495899-7D29-41CE-9232-3F5DF220C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2863" y="4023609"/>
            <a:ext cx="7701357" cy="1368266"/>
          </a:xfrm>
        </p:spPr>
        <p:txBody>
          <a:bodyPr>
            <a:noAutofit/>
          </a:bodyPr>
          <a:lstStyle>
            <a:lvl1pPr>
              <a:defRPr lang="es-MX" sz="3000" b="1" kern="1200" dirty="0">
                <a:solidFill>
                  <a:srgbClr val="008C5D"/>
                </a:solidFill>
                <a:latin typeface="Helvetica LT Std Bold Condensed" pitchFamily="2" charset="0"/>
                <a:ea typeface="+mn-ea"/>
                <a:cs typeface="+mn-cs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13" name="Marcador de texto 12">
            <a:extLst>
              <a:ext uri="{FF2B5EF4-FFF2-40B4-BE49-F238E27FC236}">
                <a16:creationId xmlns:a16="http://schemas.microsoft.com/office/drawing/2014/main" xmlns="" id="{53F20AF5-6AF8-4911-BE3F-69FBD1657D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42865" y="5563927"/>
            <a:ext cx="7700433" cy="485775"/>
          </a:xfrm>
        </p:spPr>
        <p:txBody>
          <a:bodyPr/>
          <a:lstStyle>
            <a:lvl1pPr marL="0" indent="0">
              <a:buNone/>
              <a:defRPr lang="es-ES" sz="1700" b="1" i="1" kern="1200" dirty="0" smtClean="0">
                <a:solidFill>
                  <a:schemeClr val="bg2">
                    <a:lumMod val="25000"/>
                  </a:schemeClr>
                </a:solidFill>
                <a:latin typeface="Helvetica LT Std Bold Condensed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480799961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MX">
                <a:solidFill>
                  <a:prstClr val="black">
                    <a:tint val="75000"/>
                  </a:prstClr>
                </a:solidFill>
              </a:rPr>
              <a:t>Fuente: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5F943AB-559A-47AD-930A-3BBDB674E59A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BF149368-35DC-8946-94F1-C7C6C6DC89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46" y="136524"/>
            <a:ext cx="2241772" cy="57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6633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Blank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EBC73623-AD60-470E-95AF-444D5CE80D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42642" y="2379445"/>
            <a:ext cx="7106717" cy="2099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4683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8845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2400" y="6356354"/>
            <a:ext cx="9144000" cy="365125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MX">
                <a:solidFill>
                  <a:prstClr val="black"/>
                </a:solidFill>
              </a:rPr>
              <a:t>Fuente:</a:t>
            </a:r>
            <a:endParaRPr lang="es-MX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77600" y="6356354"/>
            <a:ext cx="762000" cy="365125"/>
          </a:xfrm>
        </p:spPr>
        <p:txBody>
          <a:bodyPr/>
          <a:lstStyle>
            <a:lvl1pPr>
              <a:defRPr sz="10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5F943AB-559A-47AD-930A-3BBDB674E59A}" type="slidenum">
              <a:rPr lang="es-MX" smtClean="0">
                <a:solidFill>
                  <a:prstClr val="black"/>
                </a:solidFill>
              </a:rPr>
              <a:pPr/>
              <a:t>‹Nº›</a:t>
            </a:fld>
            <a:endParaRPr lang="es-MX" dirty="0">
              <a:solidFill>
                <a:prstClr val="black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DD9B2FEF-0FE3-6748-AE35-BF8989D84F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2" y="136524"/>
            <a:ext cx="2241772" cy="57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6404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Blank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43C501A0-174D-7342-B1A8-D945504590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94" y="91440"/>
            <a:ext cx="2241772" cy="57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0140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015D1C41-019C-4FA3-A98F-7C75FEE8C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865DD9-AA8B-46AF-B5AE-FC89EED2BE40}" type="datetimeFigureOut">
              <a:rPr lang="es-MX"/>
              <a:pPr>
                <a:defRPr/>
              </a:pPr>
              <a:t>25/01/2022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B88BA7E7-1C90-4055-A302-74B2CCE28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950AAA7B-158E-486C-8425-B4AC73FA2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7992E7-A556-4280-95AA-B8417EC385BC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25457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7548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5" name="Marcador de título 1">
            <a:extLst>
              <a:ext uri="{FF2B5EF4-FFF2-40B4-BE49-F238E27FC236}">
                <a16:creationId xmlns:a16="http://schemas.microsoft.com/office/drawing/2014/main" xmlns="" id="{D90F8CE5-68FD-4B57-B347-6878C045D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1141" y="154828"/>
            <a:ext cx="6355121" cy="5583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BAEAA838-2314-43C5-B117-736FD78EEDF1}"/>
              </a:ext>
            </a:extLst>
          </p:cNvPr>
          <p:cNvSpPr txBox="1">
            <a:spLocks/>
          </p:cNvSpPr>
          <p:nvPr userDrawn="1"/>
        </p:nvSpPr>
        <p:spPr>
          <a:xfrm>
            <a:off x="10895099" y="434016"/>
            <a:ext cx="1296901" cy="365125"/>
          </a:xfrm>
          <a:prstGeom prst="rect">
            <a:avLst/>
          </a:prstGeom>
        </p:spPr>
        <p:txBody>
          <a:bodyPr lIns="91362" tIns="45681" rIns="91362" bIns="45681"/>
          <a:lstStyle>
            <a:defPPr>
              <a:defRPr lang="es-MX"/>
            </a:defPPr>
            <a:lvl1pPr marL="0" algn="l" defTabSz="913618" rtl="0" eaLnBrk="1" latinLnBrk="0" hangingPunct="1">
              <a:defRPr lang="es-MX" sz="1200" i="1" kern="1200" smtClean="0">
                <a:solidFill>
                  <a:srgbClr val="008C5D"/>
                </a:solidFill>
                <a:latin typeface="Helvetica LT Std Condensed Obli" panose="020B0506020202030204" pitchFamily="34" charset="77"/>
                <a:ea typeface="+mn-ea"/>
                <a:cs typeface="+mn-cs"/>
              </a:defRPr>
            </a:lvl1pPr>
            <a:lvl2pPr marL="456811" algn="l" defTabSz="91361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3618" algn="l" defTabSz="91361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0429" algn="l" defTabSz="91361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7236" algn="l" defTabSz="91361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4045" algn="l" defTabSz="91361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0856" algn="l" defTabSz="91361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7664" algn="l" defTabSz="91361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4478" algn="l" defTabSz="91361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27A29EB-9323-431E-9039-4C1922606641}" type="slidenum">
              <a:rPr lang="es-MX" sz="1200" smtClean="0"/>
              <a:pPr/>
              <a:t>‹Nº›</a:t>
            </a:fld>
            <a:endParaRPr lang="es-MX" sz="1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38065231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93197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2400" y="6356354"/>
            <a:ext cx="9144000" cy="365125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MX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77600" y="6356354"/>
            <a:ext cx="762000" cy="365125"/>
          </a:xfrm>
        </p:spPr>
        <p:txBody>
          <a:bodyPr/>
          <a:lstStyle>
            <a:lvl1pPr>
              <a:defRPr sz="10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5F943AB-559A-47AD-930A-3BBDB674E59A}" type="slidenum">
              <a:rPr lang="es-MX" smtClean="0">
                <a:solidFill>
                  <a:prstClr val="black"/>
                </a:solidFill>
              </a:rPr>
              <a:pPr/>
              <a:t>‹Nº›</a:t>
            </a:fld>
            <a:endParaRPr lang="es-MX" dirty="0">
              <a:solidFill>
                <a:prstClr val="black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DD9B2FEF-0FE3-6748-AE35-BF8989D84F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2" y="136524"/>
            <a:ext cx="2241772" cy="57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0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5" name="Marcador de título 1">
            <a:extLst>
              <a:ext uri="{FF2B5EF4-FFF2-40B4-BE49-F238E27FC236}">
                <a16:creationId xmlns:a16="http://schemas.microsoft.com/office/drawing/2014/main" xmlns="" id="{D90F8CE5-68FD-4B57-B347-6878C045D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1142" y="154830"/>
            <a:ext cx="6355121" cy="5583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BAEAA838-2314-43C5-B117-736FD78EEDF1}"/>
              </a:ext>
            </a:extLst>
          </p:cNvPr>
          <p:cNvSpPr txBox="1">
            <a:spLocks/>
          </p:cNvSpPr>
          <p:nvPr userDrawn="1"/>
        </p:nvSpPr>
        <p:spPr>
          <a:xfrm>
            <a:off x="10895100" y="434018"/>
            <a:ext cx="1296901" cy="365125"/>
          </a:xfrm>
          <a:prstGeom prst="rect">
            <a:avLst/>
          </a:prstGeom>
        </p:spPr>
        <p:txBody>
          <a:bodyPr lIns="91362" tIns="45681" rIns="91362" bIns="45681"/>
          <a:lstStyle>
            <a:defPPr>
              <a:defRPr lang="es-MX"/>
            </a:defPPr>
            <a:lvl1pPr marL="0" algn="l" defTabSz="913618" rtl="0" eaLnBrk="1" latinLnBrk="0" hangingPunct="1">
              <a:defRPr lang="es-MX" sz="1200" i="1" kern="1200" smtClean="0">
                <a:solidFill>
                  <a:srgbClr val="008C5D"/>
                </a:solidFill>
                <a:latin typeface="Helvetica LT Std Condensed Obli" panose="020B0506020202030204" pitchFamily="34" charset="77"/>
                <a:ea typeface="+mn-ea"/>
                <a:cs typeface="+mn-cs"/>
              </a:defRPr>
            </a:lvl1pPr>
            <a:lvl2pPr marL="456811" algn="l" defTabSz="91361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3618" algn="l" defTabSz="91361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0429" algn="l" defTabSz="91361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7236" algn="l" defTabSz="91361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4045" algn="l" defTabSz="91361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0856" algn="l" defTabSz="91361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7664" algn="l" defTabSz="91361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4478" algn="l" defTabSz="91361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27A29EB-9323-431E-9039-4C1922606641}" type="slidenum">
              <a:rPr lang="es-MX" sz="1200" smtClean="0"/>
              <a:pPr/>
              <a:t>‹Nº›</a:t>
            </a:fld>
            <a:endParaRPr lang="es-MX" sz="1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3403849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Blank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43C501A0-174D-7342-B1A8-D945504590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94" y="91440"/>
            <a:ext cx="2241772" cy="57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5200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6"/>
          <p:cNvSpPr>
            <a:spLocks noChangeArrowheads="1"/>
          </p:cNvSpPr>
          <p:nvPr userDrawn="1"/>
        </p:nvSpPr>
        <p:spPr bwMode="auto">
          <a:xfrm flipV="1">
            <a:off x="0" y="6503991"/>
            <a:ext cx="12192000" cy="46037"/>
          </a:xfrm>
          <a:prstGeom prst="rect">
            <a:avLst/>
          </a:prstGeom>
          <a:solidFill>
            <a:srgbClr val="007F38"/>
          </a:solidFill>
          <a:ln w="9525">
            <a:solidFill>
              <a:srgbClr val="148C68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es-MX" sz="1800" dirty="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117D6B78-811C-C14B-8974-58B65B0234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47" y="101600"/>
            <a:ext cx="2241772" cy="5760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92547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015D1C41-019C-4FA3-A98F-7C75FEE8C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B88BA7E7-1C90-4055-A302-74B2CCE28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950AAA7B-158E-486C-8425-B4AC73FA2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7992E7-A556-4280-95AA-B8417EC385BC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6266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st Pag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8D597366-9736-4345-941C-082A2AE11A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585" t="2983" r="17643" b="824"/>
          <a:stretch/>
        </p:blipFill>
        <p:spPr>
          <a:xfrm>
            <a:off x="2" y="0"/>
            <a:ext cx="12228012" cy="6858000"/>
          </a:xfrm>
          <a:prstGeom prst="rect">
            <a:avLst/>
          </a:prstGeom>
        </p:spPr>
      </p:pic>
      <p:sp>
        <p:nvSpPr>
          <p:cNvPr id="6" name="Marcador de título 1">
            <a:extLst>
              <a:ext uri="{FF2B5EF4-FFF2-40B4-BE49-F238E27FC236}">
                <a16:creationId xmlns:a16="http://schemas.microsoft.com/office/drawing/2014/main" xmlns="" id="{964F7C5B-F3BB-4EF7-A01D-35B34290C1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46328" y="2524981"/>
            <a:ext cx="7147153" cy="5583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lang="es-MX" sz="2400" b="1" i="1" kern="1200" dirty="0">
                <a:solidFill>
                  <a:srgbClr val="008C5D"/>
                </a:solidFill>
                <a:latin typeface="Helvetica LT Std Bold Condensed" pitchFamily="2" charset="0"/>
                <a:ea typeface="+mn-ea"/>
                <a:cs typeface="+mn-cs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14" name="Marcador de texto 13">
            <a:extLst>
              <a:ext uri="{FF2B5EF4-FFF2-40B4-BE49-F238E27FC236}">
                <a16:creationId xmlns:a16="http://schemas.microsoft.com/office/drawing/2014/main" xmlns="" id="{AD119A34-E067-4AD3-B65F-E3F945F220C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51400" y="3429002"/>
            <a:ext cx="7147984" cy="1614055"/>
          </a:xfrm>
        </p:spPr>
        <p:txBody>
          <a:bodyPr/>
          <a:lstStyle>
            <a:lvl1pPr marL="0" indent="0">
              <a:buNone/>
              <a:defRPr>
                <a:solidFill>
                  <a:srgbClr val="008C5D"/>
                </a:solidFill>
              </a:defRPr>
            </a:lvl1pPr>
          </a:lstStyle>
          <a:p>
            <a:pPr lvl="0"/>
            <a:r>
              <a:rPr lang="es-MX" dirty="0"/>
              <a:t>SUBTITULO</a:t>
            </a:r>
          </a:p>
        </p:txBody>
      </p:sp>
    </p:spTree>
    <p:extLst>
      <p:ext uri="{BB962C8B-B14F-4D97-AF65-F5344CB8AC3E}">
        <p14:creationId xmlns:p14="http://schemas.microsoft.com/office/powerpoint/2010/main" val="3235787192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56080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CIP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9388048" y="6635622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427A29EB-9323-431E-9039-4C1922606641}" type="slidenum">
              <a:rPr lang="es-MX" smtClean="0"/>
              <a:pPr/>
              <a:t>‹Nº›</a:t>
            </a:fld>
            <a:endParaRPr lang="es-MX" dirty="0"/>
          </a:p>
        </p:txBody>
      </p:sp>
      <p:sp>
        <p:nvSpPr>
          <p:cNvPr id="5" name="CuadroTexto 4"/>
          <p:cNvSpPr txBox="1"/>
          <p:nvPr userDrawn="1"/>
        </p:nvSpPr>
        <p:spPr>
          <a:xfrm>
            <a:off x="17690" y="6639337"/>
            <a:ext cx="5406887" cy="218972"/>
          </a:xfrm>
          <a:prstGeom prst="rect">
            <a:avLst/>
          </a:prstGeom>
          <a:noFill/>
        </p:spPr>
        <p:txBody>
          <a:bodyPr wrap="square" lIns="45681" tIns="45681" rIns="45681" bIns="45681" rtlCol="0">
            <a:spAutoFit/>
          </a:bodyPr>
          <a:lstStyle/>
          <a:p>
            <a:r>
              <a:rPr lang="es-MX" sz="800" dirty="0"/>
              <a:t>Fuente: DCIPI</a:t>
            </a:r>
          </a:p>
        </p:txBody>
      </p:sp>
    </p:spTree>
    <p:extLst>
      <p:ext uri="{BB962C8B-B14F-4D97-AF65-F5344CB8AC3E}">
        <p14:creationId xmlns:p14="http://schemas.microsoft.com/office/powerpoint/2010/main" val="37960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parad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15">
            <a:extLst>
              <a:ext uri="{FF2B5EF4-FFF2-40B4-BE49-F238E27FC236}">
                <a16:creationId xmlns:a16="http://schemas.microsoft.com/office/drawing/2014/main" xmlns="" id="{2B72EA68-E0E5-4BED-9352-02888D46D344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2186519" y="4065588"/>
            <a:ext cx="7818967" cy="1587"/>
          </a:xfrm>
          <a:prstGeom prst="line">
            <a:avLst/>
          </a:prstGeom>
          <a:noFill/>
          <a:ln w="25400">
            <a:solidFill>
              <a:srgbClr val="C0504D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1483112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4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9388048" y="6635622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427A29EB-9323-431E-9039-4C1922606641}" type="slidenum">
              <a:rPr lang="es-MX" smtClean="0"/>
              <a:pPr/>
              <a:t>‹Nº›</a:t>
            </a:fld>
            <a:endParaRPr lang="es-MX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84135808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324350"/>
            <a:ext cx="8534400" cy="407988"/>
          </a:xfrm>
          <a:prstGeom prst="rect">
            <a:avLst/>
          </a:prstGeom>
          <a:noFill/>
          <a:ln>
            <a:noFill/>
          </a:ln>
        </p:spPr>
        <p:txBody>
          <a:bodyPr lIns="91440" rIns="91440"/>
          <a:lstStyle>
            <a:lvl1pPr>
              <a:spcBef>
                <a:spcPts val="0"/>
              </a:spcBef>
              <a:defRPr lang="en-US" sz="2800" dirty="0"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 lvl="0"/>
            <a:r>
              <a:rPr lang="es-ES_tradnl" dirty="0" err="1"/>
              <a:t>Click</a:t>
            </a:r>
            <a:r>
              <a:rPr lang="es-ES_tradnl" dirty="0"/>
              <a:t> to </a:t>
            </a:r>
            <a:r>
              <a:rPr lang="es-ES_tradnl" dirty="0" err="1"/>
              <a:t>edit</a:t>
            </a:r>
            <a:r>
              <a:rPr lang="es-ES_tradnl" dirty="0"/>
              <a:t> Master </a:t>
            </a:r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style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79800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6FC7861-3959-4F27-BF7D-2CFE893975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92833" y="167847"/>
            <a:ext cx="3586931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453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1" name="Text Placeholder 10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225551" y="1287063"/>
            <a:ext cx="11472000" cy="5095600"/>
          </a:xfrm>
          <a:prstGeom prst="rect">
            <a:avLst/>
          </a:prstGeom>
          <a:effectLst/>
        </p:spPr>
        <p:txBody>
          <a:bodyPr vert="horz" lIns="85122" tIns="42561" rIns="85122" bIns="42561" rtlCol="0">
            <a:normAutofit/>
          </a:bodyPr>
          <a:lstStyle/>
          <a:p>
            <a:pPr lvl="0"/>
            <a:r>
              <a:rPr lang="es-ES" dirty="0" err="1">
                <a:effectLst/>
              </a:rPr>
              <a:t>Click</a:t>
            </a:r>
            <a:r>
              <a:rPr lang="es-ES" dirty="0">
                <a:effectLst/>
              </a:rPr>
              <a:t> </a:t>
            </a:r>
            <a:r>
              <a:rPr lang="es-ES" dirty="0" err="1">
                <a:effectLst/>
              </a:rPr>
              <a:t>to</a:t>
            </a:r>
            <a:r>
              <a:rPr lang="es-ES" dirty="0">
                <a:effectLst/>
              </a:rPr>
              <a:t> </a:t>
            </a:r>
            <a:r>
              <a:rPr lang="es-ES" dirty="0" err="1">
                <a:effectLst/>
              </a:rPr>
              <a:t>edit</a:t>
            </a:r>
            <a:r>
              <a:rPr lang="es-ES" dirty="0">
                <a:effectLst/>
              </a:rPr>
              <a:t> Master </a:t>
            </a:r>
            <a:r>
              <a:rPr lang="es-ES" dirty="0" err="1">
                <a:effectLst/>
              </a:rPr>
              <a:t>textstyles</a:t>
            </a:r>
            <a:endParaRPr lang="es-ES" dirty="0">
              <a:effectLst/>
            </a:endParaRPr>
          </a:p>
          <a:p>
            <a:pPr lvl="1"/>
            <a:r>
              <a:rPr lang="es-ES" dirty="0" err="1">
                <a:effectLst/>
              </a:rPr>
              <a:t>Secondlevel</a:t>
            </a:r>
            <a:endParaRPr lang="es-ES" dirty="0">
              <a:effectLst/>
            </a:endParaRPr>
          </a:p>
          <a:p>
            <a:pPr lvl="2"/>
            <a:r>
              <a:rPr lang="es-ES" dirty="0" err="1">
                <a:effectLst/>
              </a:rPr>
              <a:t>Thirdlevel</a:t>
            </a:r>
            <a:endParaRPr lang="es-ES" dirty="0">
              <a:effectLst/>
            </a:endParaRPr>
          </a:p>
          <a:p>
            <a:pPr lvl="3"/>
            <a:r>
              <a:rPr lang="es-ES" dirty="0" err="1">
                <a:effectLst/>
              </a:rPr>
              <a:t>Fourthlevel</a:t>
            </a:r>
            <a:endParaRPr lang="es-ES" dirty="0">
              <a:effectLst/>
            </a:endParaRPr>
          </a:p>
        </p:txBody>
      </p:sp>
      <p:sp>
        <p:nvSpPr>
          <p:cNvPr id="5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10895100" y="434018"/>
            <a:ext cx="1296901" cy="365125"/>
          </a:xfrm>
          <a:prstGeom prst="rect">
            <a:avLst/>
          </a:prstGeom>
        </p:spPr>
        <p:txBody>
          <a:bodyPr lIns="91362" tIns="45681" rIns="91362" bIns="45681"/>
          <a:lstStyle>
            <a:lvl1pPr algn="l">
              <a:defRPr lang="es-MX" sz="1200" i="1" kern="1200" smtClean="0">
                <a:solidFill>
                  <a:srgbClr val="008C5D"/>
                </a:solidFill>
                <a:latin typeface="Helvetica LT Std Condensed Obli" panose="020B0506020202030204" pitchFamily="34" charset="77"/>
                <a:ea typeface="+mn-ea"/>
                <a:cs typeface="+mn-cs"/>
              </a:defRPr>
            </a:lvl1pPr>
          </a:lstStyle>
          <a:p>
            <a:fld id="{427A29EB-9323-431E-9039-4C1922606641}" type="slidenum">
              <a:rPr lang="es-MX" smtClean="0"/>
              <a:pPr/>
              <a:t>‹Nº›</a:t>
            </a:fld>
            <a:endParaRPr lang="es-MX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35387868-FFCB-4A7A-8EC6-C5F5C92F393D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" y="-971"/>
            <a:ext cx="3589867" cy="812800"/>
          </a:xfrm>
          <a:prstGeom prst="rect">
            <a:avLst/>
          </a:prstGeom>
        </p:spPr>
      </p:pic>
      <p:cxnSp>
        <p:nvCxnSpPr>
          <p:cNvPr id="9" name="Conector recto 8">
            <a:extLst>
              <a:ext uri="{FF2B5EF4-FFF2-40B4-BE49-F238E27FC236}">
                <a16:creationId xmlns:a16="http://schemas.microsoft.com/office/drawing/2014/main" xmlns="" id="{B3BE021D-B9CF-4B2E-8A1A-E24E200A071B}"/>
              </a:ext>
            </a:extLst>
          </p:cNvPr>
          <p:cNvCxnSpPr>
            <a:cxnSpLocks/>
          </p:cNvCxnSpPr>
          <p:nvPr userDrawn="1"/>
        </p:nvCxnSpPr>
        <p:spPr>
          <a:xfrm flipH="1">
            <a:off x="10776263" y="154831"/>
            <a:ext cx="118837" cy="558377"/>
          </a:xfrm>
          <a:prstGeom prst="line">
            <a:avLst/>
          </a:prstGeom>
          <a:ln w="25400">
            <a:solidFill>
              <a:srgbClr val="008C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11A62582-F722-47CF-9234-802D5D13A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1142" y="154830"/>
            <a:ext cx="6355121" cy="5583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3076846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50" r:id="rId1"/>
    <p:sldLayoutId id="2147484018" r:id="rId2"/>
    <p:sldLayoutId id="2147484019" r:id="rId3"/>
    <p:sldLayoutId id="2147484711" r:id="rId4"/>
    <p:sldLayoutId id="2147484713" r:id="rId5"/>
    <p:sldLayoutId id="2147484858" r:id="rId6"/>
    <p:sldLayoutId id="2147485045" r:id="rId7"/>
    <p:sldLayoutId id="2147485049" r:id="rId8"/>
    <p:sldLayoutId id="2147485052" r:id="rId9"/>
    <p:sldLayoutId id="2147485060" r:id="rId10"/>
    <p:sldLayoutId id="2147485073" r:id="rId11"/>
  </p:sldLayoutIdLst>
  <p:transition/>
  <p:hf hdr="0" ftr="0" dt="0"/>
  <p:txStyles>
    <p:titleStyle>
      <a:lvl1pPr algn="ctr" defTabSz="685145" rtl="0" eaLnBrk="1" latinLnBrk="0" hangingPunct="1">
        <a:spcBef>
          <a:spcPct val="0"/>
        </a:spcBef>
        <a:buNone/>
        <a:defRPr lang="es-MX" sz="1467" b="1" i="1" kern="1200" dirty="0">
          <a:solidFill>
            <a:srgbClr val="008C5D"/>
          </a:solidFill>
          <a:effectLst/>
          <a:latin typeface="Helvetica LT Std Bold Condensed" pitchFamily="2" charset="0"/>
          <a:ea typeface="+mn-ea"/>
          <a:cs typeface="+mn-cs"/>
        </a:defRPr>
      </a:lvl1pPr>
    </p:titleStyle>
    <p:bodyStyle>
      <a:lvl1pPr marL="189534" marR="0" indent="-189534" algn="l" defTabSz="684965" rtl="0" eaLnBrk="1" fontAlgn="base" latinLnBrk="0" hangingPunct="1">
        <a:lnSpc>
          <a:spcPct val="100000"/>
        </a:lnSpc>
        <a:spcBef>
          <a:spcPct val="40000"/>
        </a:spcBef>
        <a:spcAft>
          <a:spcPct val="0"/>
        </a:spcAft>
        <a:buClr>
          <a:schemeClr val="tx1"/>
        </a:buClr>
        <a:buSzPts val="2400"/>
        <a:buFont typeface="Verdana" pitchFamily="34" charset="0"/>
        <a:buChar char="•"/>
        <a:defRPr kumimoji="0" lang="es-ES" altLang="zh-CN" sz="1467" b="0" i="1" u="none" strike="noStrike" kern="1200" cap="none" spc="0" normalizeH="0" baseline="0" noProof="1" dirty="0">
          <a:ln>
            <a:noFill/>
          </a:ln>
          <a:solidFill>
            <a:schemeClr val="tx1"/>
          </a:solidFill>
          <a:effectLst/>
          <a:uLnTx/>
          <a:uFillTx/>
          <a:latin typeface="Helvetica LT Std Bold Condensed" pitchFamily="2" charset="0"/>
          <a:ea typeface="+mn-ea"/>
          <a:cs typeface="+mn-cs"/>
        </a:defRPr>
      </a:lvl1pPr>
      <a:lvl2pPr marL="401227" marR="0" indent="-83127" algn="l" defTabSz="684965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tx1"/>
        </a:buClr>
        <a:buSzPts val="2200"/>
        <a:buFont typeface="Verdana"/>
        <a:buChar char="-"/>
        <a:defRPr lang="es-ES" altLang="zh-CN" sz="1467" b="0" i="1" kern="1200" baseline="0" noProof="1" dirty="0">
          <a:solidFill>
            <a:schemeClr val="tx1"/>
          </a:solidFill>
          <a:effectLst/>
          <a:latin typeface="Helvetica LT Std Bold Condensed" pitchFamily="2" charset="0"/>
          <a:ea typeface="+mn-ea"/>
          <a:cs typeface="+mn-cs"/>
        </a:defRPr>
      </a:lvl2pPr>
      <a:lvl3pPr marL="734840" marR="0" indent="-200615" algn="l" defTabSz="684965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tx1"/>
        </a:buClr>
        <a:buSzPts val="2200"/>
        <a:buFont typeface="Marlett" pitchFamily="2" charset="2"/>
        <a:buChar char="8"/>
        <a:defRPr lang="es-ES" altLang="en-US" sz="1467" b="0" i="1" kern="1200" noProof="1" dirty="0">
          <a:solidFill>
            <a:schemeClr val="tx1"/>
          </a:solidFill>
          <a:effectLst/>
          <a:latin typeface="Helvetica LT Std Bold Condensed" pitchFamily="2" charset="0"/>
          <a:ea typeface="+mn-ea"/>
          <a:cs typeface="+mn-cs"/>
        </a:defRPr>
      </a:lvl3pPr>
      <a:lvl4pPr marL="1015078" marR="0" indent="-146834" algn="l" defTabSz="685145" rtl="0" eaLnBrk="1" fontAlgn="auto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tx1"/>
        </a:buClr>
        <a:buSzTx/>
        <a:buFont typeface="Verdana" pitchFamily="34" charset="0"/>
        <a:buChar char="-"/>
        <a:defRPr lang="es-ES" altLang="zh-CN" sz="1467" b="0" i="1" kern="1200" dirty="0">
          <a:solidFill>
            <a:schemeClr val="tx1"/>
          </a:solidFill>
          <a:effectLst/>
          <a:latin typeface="Helvetica LT Std Bold Condensed" pitchFamily="2" charset="0"/>
          <a:ea typeface="+mn-ea"/>
          <a:cs typeface="+mn-cs"/>
        </a:defRPr>
      </a:lvl4pPr>
      <a:lvl5pPr marL="1541576" indent="-171286" algn="l" defTabSz="685145" rtl="0" eaLnBrk="1" latinLnBrk="0" hangingPunct="1">
        <a:spcBef>
          <a:spcPct val="20000"/>
        </a:spcBef>
        <a:buFont typeface="Arial" pitchFamily="34" charset="0"/>
        <a:buChar char="»"/>
        <a:defRPr sz="1700" kern="1200">
          <a:solidFill>
            <a:schemeClr val="tx1"/>
          </a:solidFill>
          <a:effectLst/>
          <a:latin typeface="Verdana" pitchFamily="34" charset="0"/>
          <a:ea typeface="+mn-ea"/>
          <a:cs typeface="+mn-cs"/>
        </a:defRPr>
      </a:lvl5pPr>
      <a:lvl6pPr marL="1884150" indent="-171286" algn="l" defTabSz="685145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226721" indent="-171286" algn="l" defTabSz="685145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569295" indent="-171286" algn="l" defTabSz="685145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2911869" indent="-171286" algn="l" defTabSz="685145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>
          <a:effectLst/>
        </a:defRPr>
      </a:defPPr>
      <a:lvl1pPr marL="0" algn="l" defTabSz="685145" rtl="0" eaLnBrk="1" latinLnBrk="0" hangingPunct="1">
        <a:defRPr sz="13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342572" algn="l" defTabSz="685145" rtl="0" eaLnBrk="1" latinLnBrk="0" hangingPunct="1">
        <a:defRPr sz="13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685145" algn="l" defTabSz="685145" rtl="0" eaLnBrk="1" latinLnBrk="0" hangingPunct="1">
        <a:defRPr sz="13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027720" algn="l" defTabSz="685145" rtl="0" eaLnBrk="1" latinLnBrk="0" hangingPunct="1">
        <a:defRPr sz="13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370292" algn="l" defTabSz="685145" rtl="0" eaLnBrk="1" latinLnBrk="0" hangingPunct="1">
        <a:defRPr sz="13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712859" algn="l" defTabSz="685145" rtl="0" eaLnBrk="1" latinLnBrk="0" hangingPunct="1">
        <a:defRPr sz="13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055435" algn="l" defTabSz="685145" rtl="0" eaLnBrk="1" latinLnBrk="0" hangingPunct="1">
        <a:defRPr sz="13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398007" algn="l" defTabSz="685145" rtl="0" eaLnBrk="1" latinLnBrk="0" hangingPunct="1">
        <a:defRPr sz="13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2740581" algn="l" defTabSz="685145" rtl="0" eaLnBrk="1" latinLnBrk="0" hangingPunct="1">
        <a:defRPr sz="13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457200"/>
            <a:r>
              <a:rPr lang="es-MX">
                <a:solidFill>
                  <a:prstClr val="black">
                    <a:tint val="75000"/>
                  </a:prstClr>
                </a:solidFill>
              </a:rPr>
              <a:t>Fuente: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457200"/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457200"/>
            <a:fld id="{F5F943AB-559A-47AD-930A-3BBDB674E59A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 defTabSz="457200"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802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55" r:id="rId1"/>
    <p:sldLayoutId id="2147485056" r:id="rId2"/>
    <p:sldLayoutId id="2147485057" r:id="rId3"/>
    <p:sldLayoutId id="2147485059" r:id="rId4"/>
    <p:sldLayoutId id="2147485081" r:id="rId5"/>
    <p:sldLayoutId id="2147485082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457200"/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457200"/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457200"/>
            <a:fld id="{F5F943AB-559A-47AD-930A-3BBDB674E59A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 defTabSz="457200"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111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75" r:id="rId1"/>
    <p:sldLayoutId id="2147485076" r:id="rId2"/>
    <p:sldLayoutId id="2147485077" r:id="rId3"/>
    <p:sldLayoutId id="2147485078" r:id="rId4"/>
    <p:sldLayoutId id="2147485079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13" Type="http://schemas.openxmlformats.org/officeDocument/2006/relationships/image" Target="../media/image37.emf"/><Relationship Id="rId3" Type="http://schemas.openxmlformats.org/officeDocument/2006/relationships/image" Target="../media/image1.emf"/><Relationship Id="rId7" Type="http://schemas.openxmlformats.org/officeDocument/2006/relationships/image" Target="../media/image31.emf"/><Relationship Id="rId12" Type="http://schemas.openxmlformats.org/officeDocument/2006/relationships/image" Target="../media/image36.em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emf"/><Relationship Id="rId11" Type="http://schemas.openxmlformats.org/officeDocument/2006/relationships/image" Target="../media/image35.emf"/><Relationship Id="rId5" Type="http://schemas.openxmlformats.org/officeDocument/2006/relationships/image" Target="../media/image29.emf"/><Relationship Id="rId10" Type="http://schemas.openxmlformats.org/officeDocument/2006/relationships/image" Target="../media/image34.emf"/><Relationship Id="rId4" Type="http://schemas.openxmlformats.org/officeDocument/2006/relationships/image" Target="../media/image28.emf"/><Relationship Id="rId9" Type="http://schemas.openxmlformats.org/officeDocument/2006/relationships/image" Target="../media/image3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13" Type="http://schemas.openxmlformats.org/officeDocument/2006/relationships/image" Target="../media/image20.emf"/><Relationship Id="rId3" Type="http://schemas.openxmlformats.org/officeDocument/2006/relationships/chart" Target="../charts/chart2.xml"/><Relationship Id="rId7" Type="http://schemas.openxmlformats.org/officeDocument/2006/relationships/image" Target="../media/image14.emf"/><Relationship Id="rId12" Type="http://schemas.openxmlformats.org/officeDocument/2006/relationships/image" Target="../media/image19.emf"/><Relationship Id="rId17" Type="http://schemas.openxmlformats.org/officeDocument/2006/relationships/image" Target="../media/image24.emf"/><Relationship Id="rId2" Type="http://schemas.openxmlformats.org/officeDocument/2006/relationships/image" Target="../media/image10.emf"/><Relationship Id="rId16" Type="http://schemas.openxmlformats.org/officeDocument/2006/relationships/image" Target="../media/image23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emf"/><Relationship Id="rId11" Type="http://schemas.openxmlformats.org/officeDocument/2006/relationships/image" Target="../media/image18.emf"/><Relationship Id="rId5" Type="http://schemas.openxmlformats.org/officeDocument/2006/relationships/image" Target="../media/image12.emf"/><Relationship Id="rId15" Type="http://schemas.openxmlformats.org/officeDocument/2006/relationships/image" Target="../media/image22.emf"/><Relationship Id="rId10" Type="http://schemas.openxmlformats.org/officeDocument/2006/relationships/image" Target="../media/image17.emf"/><Relationship Id="rId4" Type="http://schemas.openxmlformats.org/officeDocument/2006/relationships/image" Target="../media/image11.emf"/><Relationship Id="rId9" Type="http://schemas.openxmlformats.org/officeDocument/2006/relationships/image" Target="../media/image16.emf"/><Relationship Id="rId14" Type="http://schemas.openxmlformats.org/officeDocument/2006/relationships/image" Target="../media/image21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7B6D761B-4243-2140-88C1-DA4E0663D680}"/>
              </a:ext>
            </a:extLst>
          </p:cNvPr>
          <p:cNvSpPr txBox="1"/>
          <p:nvPr/>
        </p:nvSpPr>
        <p:spPr>
          <a:xfrm>
            <a:off x="3937518" y="3579283"/>
            <a:ext cx="7787261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000" b="1" dirty="0">
                <a:solidFill>
                  <a:srgbClr val="008C5D"/>
                </a:solidFill>
                <a:latin typeface="Helvetica LT Std Bold Condensed" pitchFamily="2" charset="0"/>
              </a:rPr>
              <a:t>Parlamento abierto</a:t>
            </a:r>
          </a:p>
          <a:p>
            <a:pPr algn="ctr"/>
            <a:r>
              <a:rPr lang="es-MX" sz="2800" dirty="0">
                <a:solidFill>
                  <a:srgbClr val="008C5D"/>
                </a:solidFill>
                <a:latin typeface="Helvetica LT Std Bold Condensed" pitchFamily="2" charset="0"/>
              </a:rPr>
              <a:t>Tema 2: El Papel del Estado en la Construcción del Sistema Eléctrico Nacional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6CFE6B91-99FD-194E-B54E-C4EE0BD89A97}"/>
              </a:ext>
            </a:extLst>
          </p:cNvPr>
          <p:cNvSpPr txBox="1"/>
          <p:nvPr/>
        </p:nvSpPr>
        <p:spPr>
          <a:xfrm>
            <a:off x="4711959" y="5172344"/>
            <a:ext cx="6092890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700" b="1" i="1" dirty="0">
                <a:solidFill>
                  <a:schemeClr val="bg2">
                    <a:lumMod val="25000"/>
                  </a:schemeClr>
                </a:solidFill>
                <a:latin typeface="Helvetica LT Std Bold Condensed" pitchFamily="2" charset="0"/>
              </a:rPr>
              <a:t>Foro 7: Sistema Eléctrico, Seguridad Energética y Seguridad Nacional</a:t>
            </a:r>
          </a:p>
          <a:p>
            <a:pPr algn="ctr"/>
            <a:endParaRPr lang="es-MX" sz="1700" b="1" i="1" dirty="0">
              <a:solidFill>
                <a:schemeClr val="bg2">
                  <a:lumMod val="25000"/>
                </a:schemeClr>
              </a:solidFill>
              <a:latin typeface="Helvetica LT Std Bold Condensed" pitchFamily="2" charset="0"/>
            </a:endParaRPr>
          </a:p>
          <a:p>
            <a:pPr algn="ctr"/>
            <a:r>
              <a:rPr lang="es-MX" sz="1700" b="1" i="1" dirty="0">
                <a:solidFill>
                  <a:schemeClr val="bg2">
                    <a:lumMod val="25000"/>
                  </a:schemeClr>
                </a:solidFill>
                <a:latin typeface="Helvetica LT Std Bold Condensed" pitchFamily="2" charset="0"/>
              </a:rPr>
              <a:t>26  de enero de 2021</a:t>
            </a:r>
          </a:p>
          <a:p>
            <a:pPr algn="ctr"/>
            <a:r>
              <a:rPr lang="es-MX" sz="1700" b="1" i="1" dirty="0">
                <a:solidFill>
                  <a:schemeClr val="bg2">
                    <a:lumMod val="25000"/>
                  </a:schemeClr>
                </a:solidFill>
                <a:latin typeface="Helvetica LT Std Bold Condensed" pitchFamily="2" charset="0"/>
              </a:rPr>
              <a:t>Ing. Carlos Andrés Morales Mar</a:t>
            </a:r>
            <a:endParaRPr lang="es-MX" sz="1700" i="1" dirty="0">
              <a:solidFill>
                <a:schemeClr val="bg2">
                  <a:lumMod val="25000"/>
                </a:schemeClr>
              </a:solidFill>
              <a:latin typeface="Helvetica LT Std Bold Condense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471126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BainBulletsConfiguration" hidden="1"/>
          <p:cNvSpPr txBox="1"/>
          <p:nvPr/>
        </p:nvSpPr>
        <p:spPr>
          <a:xfrm>
            <a:off x="2676529" y="866775"/>
            <a:ext cx="6667500" cy="107722"/>
          </a:xfrm>
          <a:prstGeom prst="rect">
            <a:avLst/>
          </a:prstGeom>
          <a:noFill/>
          <a:effectLst/>
        </p:spPr>
        <p:txBody>
          <a:bodyPr vert="horz" wrap="square" lIns="34261" tIns="45681" rIns="34261" bIns="45681" rtlCol="0">
            <a:spAutoFit/>
          </a:bodyPr>
          <a:lstStyle/>
          <a:p>
            <a:endParaRPr lang="es-ES" sz="1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477375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xmlns="" id="{302B5B43-3B7F-4D2A-B9B5-152AA0352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Anexos</a:t>
            </a:r>
          </a:p>
        </p:txBody>
      </p:sp>
    </p:spTree>
    <p:extLst>
      <p:ext uri="{BB962C8B-B14F-4D97-AF65-F5344CB8AC3E}">
        <p14:creationId xmlns:p14="http://schemas.microsoft.com/office/powerpoint/2010/main" val="88026786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xmlns="" id="{E1FB2F2E-9C56-41C9-AB05-4A279716D2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3325669"/>
              </p:ext>
            </p:extLst>
          </p:nvPr>
        </p:nvGraphicFramePr>
        <p:xfrm>
          <a:off x="3181730" y="1749640"/>
          <a:ext cx="4580974" cy="3749040"/>
        </p:xfrm>
        <a:graphic>
          <a:graphicData uri="http://schemas.openxmlformats.org/drawingml/2006/table">
            <a:tbl>
              <a:tblPr/>
              <a:tblGrid>
                <a:gridCol w="2204974">
                  <a:extLst>
                    <a:ext uri="{9D8B030D-6E8A-4147-A177-3AD203B41FA5}">
                      <a16:colId xmlns:a16="http://schemas.microsoft.com/office/drawing/2014/main" xmlns="" val="3288557454"/>
                    </a:ext>
                  </a:extLst>
                </a:gridCol>
                <a:gridCol w="1188000">
                  <a:extLst>
                    <a:ext uri="{9D8B030D-6E8A-4147-A177-3AD203B41FA5}">
                      <a16:colId xmlns:a16="http://schemas.microsoft.com/office/drawing/2014/main" xmlns="" val="528662152"/>
                    </a:ext>
                  </a:extLst>
                </a:gridCol>
                <a:gridCol w="1188000">
                  <a:extLst>
                    <a:ext uri="{9D8B030D-6E8A-4147-A177-3AD203B41FA5}">
                      <a16:colId xmlns:a16="http://schemas.microsoft.com/office/drawing/2014/main" xmlns="" val="715635498"/>
                    </a:ext>
                  </a:extLst>
                </a:gridCol>
              </a:tblGrid>
              <a:tr h="335280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Todas las Tecnologías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2024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2035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7153392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Ciclo combinado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57.55%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44.15%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3561777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Termoeléctrica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3.37%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2.51%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1708348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Carboeléctrica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1.78%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1147575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Turbogás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1.17%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0.98%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5750987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Combustión interna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0.83%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0.47%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4793254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Fotovoltaica/1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8.64%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14.03%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305044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Hidroeléctrica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8.59%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1441332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s-MX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Eoloeléctrica</a:t>
                      </a:r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7.48%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9.45%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0248143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Cogeneración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4.60%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5.49%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3353593"/>
                  </a:ext>
                </a:extLst>
              </a:tr>
              <a:tr h="182398"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Nucleoeléctrica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3.13%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4.72%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6884507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Geotermoeléctrica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1.22%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981234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Bioenergía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0.17%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0.13%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6971078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GD-Fotovoltaica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0.85%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2.72%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5471740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CC-Hidrógeno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1.58%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979126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19735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2AC3E840-2D80-462F-A92F-7B1B5ED5D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1" b="1213"/>
          <a:stretch/>
        </p:blipFill>
        <p:spPr>
          <a:xfrm>
            <a:off x="2653004" y="843550"/>
            <a:ext cx="6729786" cy="6014450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xmlns="" id="{BAED067D-0E12-47CB-A257-1B04161C92B1}"/>
              </a:ext>
            </a:extLst>
          </p:cNvPr>
          <p:cNvSpPr txBox="1"/>
          <p:nvPr/>
        </p:nvSpPr>
        <p:spPr>
          <a:xfrm>
            <a:off x="3494994" y="1684125"/>
            <a:ext cx="3204000" cy="7386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36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Demanda máxima=38700 MW</a:t>
            </a:r>
          </a:p>
          <a:p>
            <a:pPr marL="0" marR="0" lvl="0" indent="0" algn="l" defTabSz="9136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Menor que la capacidad síncrona de verano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xmlns="" id="{84FE6F24-9095-4D64-8247-771A85418EC6}"/>
              </a:ext>
            </a:extLst>
          </p:cNvPr>
          <p:cNvSpPr txBox="1"/>
          <p:nvPr/>
        </p:nvSpPr>
        <p:spPr>
          <a:xfrm>
            <a:off x="3620275" y="122571"/>
            <a:ext cx="7249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srgbClr val="008E60"/>
                </a:solidFill>
                <a:effectLst/>
                <a:uLnTx/>
                <a:uFillTx/>
                <a:latin typeface="Arial"/>
                <a:ea typeface="Tahoma" panose="020B0604030504040204" pitchFamily="34" charset="0"/>
                <a:cs typeface="Tahoma" panose="020B0604030504040204" pitchFamily="34" charset="0"/>
              </a:rPr>
              <a:t>Una opción gráfica para determinar la capacidad de respaldo por indisponibilidad de la generación eólica y fotovoltaica típica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66C00CB7-B6A8-4A2A-A9BE-7E793485011A}"/>
              </a:ext>
            </a:extLst>
          </p:cNvPr>
          <p:cNvSpPr/>
          <p:nvPr/>
        </p:nvSpPr>
        <p:spPr>
          <a:xfrm>
            <a:off x="7333861" y="1026370"/>
            <a:ext cx="1866123" cy="130629"/>
          </a:xfrm>
          <a:prstGeom prst="rect">
            <a:avLst/>
          </a:prstGeom>
          <a:solidFill>
            <a:schemeClr val="accent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MX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553735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Imagen 50">
            <a:extLst>
              <a:ext uri="{FF2B5EF4-FFF2-40B4-BE49-F238E27FC236}">
                <a16:creationId xmlns:a16="http://schemas.microsoft.com/office/drawing/2014/main" xmlns="" id="{25548339-55FF-C74C-BDB6-C924532A6A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8070" y="1203015"/>
            <a:ext cx="7314747" cy="5046983"/>
          </a:xfrm>
          <a:prstGeom prst="rect">
            <a:avLst/>
          </a:prstGeom>
        </p:spPr>
      </p:pic>
      <p:sp>
        <p:nvSpPr>
          <p:cNvPr id="5" name="AutoShape 2" descr="Image result for mapa regiones de control del cenace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6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56" name="CuadroTexto 55">
            <a:extLst>
              <a:ext uri="{FF2B5EF4-FFF2-40B4-BE49-F238E27FC236}">
                <a16:creationId xmlns:a16="http://schemas.microsoft.com/office/drawing/2014/main" xmlns="" id="{AC1D7C31-E17E-D346-A92E-689B9AD70FCC}"/>
              </a:ext>
            </a:extLst>
          </p:cNvPr>
          <p:cNvSpPr txBox="1"/>
          <p:nvPr/>
        </p:nvSpPr>
        <p:spPr>
          <a:xfrm>
            <a:off x="9347200" y="7283450"/>
            <a:ext cx="92398" cy="400110"/>
          </a:xfrm>
          <a:prstGeom prst="rect">
            <a:avLst/>
          </a:prstGeom>
          <a:noFill/>
        </p:spPr>
        <p:txBody>
          <a:bodyPr wrap="none" lIns="45720" rIns="45720" rtlCol="0">
            <a:spAutoFit/>
          </a:bodyPr>
          <a:lstStyle/>
          <a:p>
            <a:pPr marL="0" marR="0" lvl="0" indent="0" algn="l" defTabSz="9136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EBC55094-C362-AB4E-8329-569133A81989}"/>
              </a:ext>
            </a:extLst>
          </p:cNvPr>
          <p:cNvSpPr/>
          <p:nvPr/>
        </p:nvSpPr>
        <p:spPr>
          <a:xfrm>
            <a:off x="2269435" y="174988"/>
            <a:ext cx="7722704" cy="6696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6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DDDDDD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6" name="1 Rectángulo">
            <a:extLst>
              <a:ext uri="{FF2B5EF4-FFF2-40B4-BE49-F238E27FC236}">
                <a16:creationId xmlns:a16="http://schemas.microsoft.com/office/drawing/2014/main" xmlns="" id="{BE3540B8-8A3C-9D46-B205-576B7BD22E26}"/>
              </a:ext>
            </a:extLst>
          </p:cNvPr>
          <p:cNvSpPr/>
          <p:nvPr/>
        </p:nvSpPr>
        <p:spPr>
          <a:xfrm>
            <a:off x="3511954" y="54487"/>
            <a:ext cx="72256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36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1" i="1" u="none" strike="noStrike" kern="1200" cap="none" spc="0" normalizeH="0" baseline="0" noProof="0" dirty="0">
                <a:ln>
                  <a:noFill/>
                </a:ln>
                <a:solidFill>
                  <a:srgbClr val="008C5D"/>
                </a:solidFill>
                <a:effectLst/>
                <a:uLnTx/>
                <a:uFillTx/>
                <a:latin typeface="Helvetica LT Std Cond" pitchFamily="2" charset="0"/>
                <a:cs typeface="Arial"/>
              </a:rPr>
              <a:t>Energía recibida por Región de Transmisión</a:t>
            </a:r>
          </a:p>
          <a:p>
            <a:pPr marL="0" marR="0" lvl="0" indent="0" algn="r" defTabSz="9136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1" i="1" u="none" strike="noStrike" kern="1200" cap="none" spc="0" normalizeH="0" baseline="0" noProof="0" dirty="0">
                <a:ln>
                  <a:noFill/>
                </a:ln>
                <a:solidFill>
                  <a:srgbClr val="008C5D"/>
                </a:solidFill>
                <a:effectLst/>
                <a:uLnTx/>
                <a:uFillTx/>
                <a:latin typeface="Helvetica LT Std Cond" pitchFamily="2" charset="0"/>
                <a:cs typeface="Arial"/>
              </a:rPr>
              <a:t>%  por Firme e Intermitente</a:t>
            </a:r>
          </a:p>
          <a:p>
            <a:pPr marL="0" marR="0" lvl="0" indent="0" algn="r" defTabSz="9136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1" i="1" u="none" strike="noStrike" kern="1200" cap="none" spc="0" normalizeH="0" baseline="0" noProof="0" dirty="0">
                <a:ln>
                  <a:noFill/>
                </a:ln>
                <a:solidFill>
                  <a:srgbClr val="008C5D"/>
                </a:solidFill>
                <a:effectLst/>
                <a:uLnTx/>
                <a:uFillTx/>
                <a:latin typeface="Helvetica LT Std Cond" pitchFamily="2" charset="0"/>
                <a:cs typeface="Arial"/>
              </a:rPr>
              <a:t>Año enero – diciembre 2021</a:t>
            </a:r>
          </a:p>
        </p:txBody>
      </p:sp>
      <p:pic>
        <p:nvPicPr>
          <p:cNvPr id="35" name="Imagen 34">
            <a:extLst>
              <a:ext uri="{FF2B5EF4-FFF2-40B4-BE49-F238E27FC236}">
                <a16:creationId xmlns:a16="http://schemas.microsoft.com/office/drawing/2014/main" xmlns="" id="{EBD8A2DA-D30D-49A6-8DA8-DA246100B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971"/>
            <a:ext cx="3589867" cy="812800"/>
          </a:xfrm>
          <a:prstGeom prst="rect">
            <a:avLst/>
          </a:prstGeom>
        </p:spPr>
      </p:pic>
      <p:sp>
        <p:nvSpPr>
          <p:cNvPr id="40" name="7 CuadroTexto">
            <a:extLst>
              <a:ext uri="{FF2B5EF4-FFF2-40B4-BE49-F238E27FC236}">
                <a16:creationId xmlns:a16="http://schemas.microsoft.com/office/drawing/2014/main" xmlns="" id="{8A68E2B6-C370-CA48-AA8A-DBFBFF2812FE}"/>
              </a:ext>
            </a:extLst>
          </p:cNvPr>
          <p:cNvSpPr txBox="1"/>
          <p:nvPr/>
        </p:nvSpPr>
        <p:spPr>
          <a:xfrm>
            <a:off x="256495" y="6006261"/>
            <a:ext cx="3048295" cy="338554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pPr marL="0" marR="0" lvl="0" indent="0" algn="l" defTabSz="9136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1</a:t>
            </a:r>
            <a:r>
              <a:rPr kumimoji="0" lang="es-MX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 % del total de la energía que se recibió en la RNT</a:t>
            </a:r>
          </a:p>
          <a:p>
            <a:pPr marL="0" marR="0" lvl="0" indent="0" algn="l" defTabSz="9136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Fuente: EPS Transmisión</a:t>
            </a:r>
          </a:p>
        </p:txBody>
      </p:sp>
      <p:sp>
        <p:nvSpPr>
          <p:cNvPr id="41" name="Elipse 40">
            <a:extLst>
              <a:ext uri="{FF2B5EF4-FFF2-40B4-BE49-F238E27FC236}">
                <a16:creationId xmlns:a16="http://schemas.microsoft.com/office/drawing/2014/main" xmlns="" id="{CC78EC6B-E95B-484F-8AFF-57FD4D8F0993}"/>
              </a:ext>
            </a:extLst>
          </p:cNvPr>
          <p:cNvSpPr/>
          <p:nvPr/>
        </p:nvSpPr>
        <p:spPr>
          <a:xfrm>
            <a:off x="310421" y="4998749"/>
            <a:ext cx="111969" cy="17728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6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srgbClr val="DDDDDD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42" name="Elipse 41">
            <a:extLst>
              <a:ext uri="{FF2B5EF4-FFF2-40B4-BE49-F238E27FC236}">
                <a16:creationId xmlns:a16="http://schemas.microsoft.com/office/drawing/2014/main" xmlns="" id="{EF762DD1-1A35-284B-A06B-66EC223B3817}"/>
              </a:ext>
            </a:extLst>
          </p:cNvPr>
          <p:cNvSpPr/>
          <p:nvPr/>
        </p:nvSpPr>
        <p:spPr>
          <a:xfrm>
            <a:off x="310421" y="5665723"/>
            <a:ext cx="111969" cy="177282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6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srgbClr val="DDDDDD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45" name="Elipse 44">
            <a:extLst>
              <a:ext uri="{FF2B5EF4-FFF2-40B4-BE49-F238E27FC236}">
                <a16:creationId xmlns:a16="http://schemas.microsoft.com/office/drawing/2014/main" xmlns="" id="{D960D91C-9EB6-6548-8E5D-2BF8202701EE}"/>
              </a:ext>
            </a:extLst>
          </p:cNvPr>
          <p:cNvSpPr/>
          <p:nvPr/>
        </p:nvSpPr>
        <p:spPr>
          <a:xfrm>
            <a:off x="310421" y="5315514"/>
            <a:ext cx="111969" cy="177282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6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srgbClr val="DDDDDD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xmlns="" id="{B70CCAC8-1FB5-894E-A00C-0029ED0331F4}"/>
              </a:ext>
            </a:extLst>
          </p:cNvPr>
          <p:cNvSpPr txBox="1"/>
          <p:nvPr/>
        </p:nvSpPr>
        <p:spPr>
          <a:xfrm>
            <a:off x="368170" y="4905446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36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Fósil</a:t>
            </a: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xmlns="" id="{A9814358-B0EC-8C41-8649-B995071C4E8F}"/>
              </a:ext>
            </a:extLst>
          </p:cNvPr>
          <p:cNvSpPr txBox="1"/>
          <p:nvPr/>
        </p:nvSpPr>
        <p:spPr>
          <a:xfrm>
            <a:off x="371281" y="5216470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36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Limpia Firme</a:t>
            </a:r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xmlns="" id="{484207C4-2ABA-0B4B-9E4A-B093FBAA56EB}"/>
              </a:ext>
            </a:extLst>
          </p:cNvPr>
          <p:cNvSpPr txBox="1"/>
          <p:nvPr/>
        </p:nvSpPr>
        <p:spPr>
          <a:xfrm>
            <a:off x="374390" y="5583479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36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Limpia Intermitente</a:t>
            </a:r>
          </a:p>
        </p:txBody>
      </p:sp>
      <p:cxnSp>
        <p:nvCxnSpPr>
          <p:cNvPr id="28" name="Conector recto de flecha 27">
            <a:extLst>
              <a:ext uri="{FF2B5EF4-FFF2-40B4-BE49-F238E27FC236}">
                <a16:creationId xmlns:a16="http://schemas.microsoft.com/office/drawing/2014/main" xmlns="" id="{524AEDCA-8BCF-CB4D-BC2E-BB677E7C4F5E}"/>
              </a:ext>
            </a:extLst>
          </p:cNvPr>
          <p:cNvCxnSpPr/>
          <p:nvPr/>
        </p:nvCxnSpPr>
        <p:spPr>
          <a:xfrm flipV="1">
            <a:off x="8184541" y="4119465"/>
            <a:ext cx="442196" cy="579535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upo 3">
            <a:extLst>
              <a:ext uri="{FF2B5EF4-FFF2-40B4-BE49-F238E27FC236}">
                <a16:creationId xmlns:a16="http://schemas.microsoft.com/office/drawing/2014/main" xmlns="" id="{AB1D0919-3E24-9C44-80EF-3C4454E25BAF}"/>
              </a:ext>
            </a:extLst>
          </p:cNvPr>
          <p:cNvGrpSpPr/>
          <p:nvPr/>
        </p:nvGrpSpPr>
        <p:grpSpPr>
          <a:xfrm>
            <a:off x="1532689" y="1838702"/>
            <a:ext cx="1203526" cy="1212240"/>
            <a:chOff x="1596189" y="1838702"/>
            <a:chExt cx="1203526" cy="1212240"/>
          </a:xfrm>
        </p:grpSpPr>
        <p:sp>
          <p:nvSpPr>
            <p:cNvPr id="67" name="CuadroTexto 66">
              <a:extLst>
                <a:ext uri="{FF2B5EF4-FFF2-40B4-BE49-F238E27FC236}">
                  <a16:creationId xmlns:a16="http://schemas.microsoft.com/office/drawing/2014/main" xmlns="" id="{694861DA-382A-2E40-97F2-A2423AF11A08}"/>
                </a:ext>
              </a:extLst>
            </p:cNvPr>
            <p:cNvSpPr txBox="1"/>
            <p:nvPr/>
          </p:nvSpPr>
          <p:spPr>
            <a:xfrm>
              <a:off x="1596189" y="2835498"/>
              <a:ext cx="120352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6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</a:rPr>
                <a:t>15.02 </a:t>
              </a:r>
              <a:r>
                <a:rPr kumimoji="0" lang="es-ES_tradnl" sz="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</a:rPr>
                <a:t>TWh</a:t>
              </a:r>
              <a:r>
                <a:rPr kumimoji="0" lang="es-ES_tradnl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</a:rPr>
                <a:t>, 4.7% </a:t>
              </a:r>
              <a:r>
                <a:rPr kumimoji="0" lang="es-ES_tradnl" sz="8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</a:rPr>
                <a:t>1</a:t>
              </a:r>
            </a:p>
          </p:txBody>
        </p:sp>
        <p:pic>
          <p:nvPicPr>
            <p:cNvPr id="3" name="Imagen 2">
              <a:extLst>
                <a:ext uri="{FF2B5EF4-FFF2-40B4-BE49-F238E27FC236}">
                  <a16:creationId xmlns:a16="http://schemas.microsoft.com/office/drawing/2014/main" xmlns="" id="{6CD62383-89CB-2843-A2A9-1D57E0C306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34289" y="1838702"/>
              <a:ext cx="1132399" cy="1154073"/>
            </a:xfrm>
            <a:prstGeom prst="rect">
              <a:avLst/>
            </a:prstGeom>
          </p:spPr>
        </p:pic>
      </p:grpSp>
      <p:grpSp>
        <p:nvGrpSpPr>
          <p:cNvPr id="7" name="Grupo 6">
            <a:extLst>
              <a:ext uri="{FF2B5EF4-FFF2-40B4-BE49-F238E27FC236}">
                <a16:creationId xmlns:a16="http://schemas.microsoft.com/office/drawing/2014/main" xmlns="" id="{A78883A7-3511-6649-B160-FC9B78B3569A}"/>
              </a:ext>
            </a:extLst>
          </p:cNvPr>
          <p:cNvGrpSpPr/>
          <p:nvPr/>
        </p:nvGrpSpPr>
        <p:grpSpPr>
          <a:xfrm>
            <a:off x="2239183" y="3263578"/>
            <a:ext cx="1183928" cy="1219909"/>
            <a:chOff x="2239183" y="3263578"/>
            <a:chExt cx="1183928" cy="1219909"/>
          </a:xfrm>
        </p:grpSpPr>
        <p:sp>
          <p:nvSpPr>
            <p:cNvPr id="68" name="CuadroTexto 67">
              <a:extLst>
                <a:ext uri="{FF2B5EF4-FFF2-40B4-BE49-F238E27FC236}">
                  <a16:creationId xmlns:a16="http://schemas.microsoft.com/office/drawing/2014/main" xmlns="" id="{5FC56900-F23E-AC48-825E-44437DB34FC3}"/>
                </a:ext>
              </a:extLst>
            </p:cNvPr>
            <p:cNvSpPr txBox="1"/>
            <p:nvPr/>
          </p:nvSpPr>
          <p:spPr>
            <a:xfrm>
              <a:off x="2290711" y="4268043"/>
              <a:ext cx="11324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6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</a:rPr>
                <a:t>2.83 </a:t>
              </a:r>
              <a:r>
                <a:rPr kumimoji="0" lang="es-ES_tradnl" sz="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</a:rPr>
                <a:t>TWh</a:t>
              </a:r>
              <a:r>
                <a:rPr kumimoji="0" lang="es-ES_tradnl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</a:rPr>
                <a:t>, 0.9%</a:t>
              </a:r>
              <a:r>
                <a:rPr kumimoji="0" lang="es-ES_tradnl" sz="8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</a:rPr>
                <a:t>1</a:t>
              </a:r>
            </a:p>
          </p:txBody>
        </p:sp>
        <p:pic>
          <p:nvPicPr>
            <p:cNvPr id="6" name="Imagen 5">
              <a:extLst>
                <a:ext uri="{FF2B5EF4-FFF2-40B4-BE49-F238E27FC236}">
                  <a16:creationId xmlns:a16="http://schemas.microsoft.com/office/drawing/2014/main" xmlns="" id="{950EAA77-DD4C-C049-A9D7-935FCE832B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39183" y="3263578"/>
              <a:ext cx="1132400" cy="1143134"/>
            </a:xfrm>
            <a:prstGeom prst="rect">
              <a:avLst/>
            </a:prstGeom>
          </p:spPr>
        </p:pic>
      </p:grpSp>
      <p:grpSp>
        <p:nvGrpSpPr>
          <p:cNvPr id="15" name="Grupo 14">
            <a:extLst>
              <a:ext uri="{FF2B5EF4-FFF2-40B4-BE49-F238E27FC236}">
                <a16:creationId xmlns:a16="http://schemas.microsoft.com/office/drawing/2014/main" xmlns="" id="{2E17CC73-26BE-4A41-96C7-E0657E24D24E}"/>
              </a:ext>
            </a:extLst>
          </p:cNvPr>
          <p:cNvGrpSpPr/>
          <p:nvPr/>
        </p:nvGrpSpPr>
        <p:grpSpPr>
          <a:xfrm>
            <a:off x="2626536" y="492059"/>
            <a:ext cx="2282427" cy="1513752"/>
            <a:chOff x="2626536" y="492059"/>
            <a:chExt cx="2282427" cy="1513752"/>
          </a:xfrm>
        </p:grpSpPr>
        <p:sp>
          <p:nvSpPr>
            <p:cNvPr id="86" name="CuadroTexto 85">
              <a:extLst>
                <a:ext uri="{FF2B5EF4-FFF2-40B4-BE49-F238E27FC236}">
                  <a16:creationId xmlns:a16="http://schemas.microsoft.com/office/drawing/2014/main" xmlns="" id="{D404B937-0F41-AB45-A375-35FAC4D4F5A6}"/>
                </a:ext>
              </a:extLst>
            </p:cNvPr>
            <p:cNvSpPr txBox="1"/>
            <p:nvPr/>
          </p:nvSpPr>
          <p:spPr>
            <a:xfrm>
              <a:off x="2626536" y="915263"/>
              <a:ext cx="11324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36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</a:rPr>
                <a:t>30.5 </a:t>
              </a:r>
              <a:r>
                <a:rPr kumimoji="0" lang="es-ES_tradnl" sz="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</a:rPr>
                <a:t>TWh</a:t>
              </a:r>
              <a:r>
                <a:rPr kumimoji="0" lang="es-ES_tradnl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</a:rPr>
                <a:t>, 9.58%</a:t>
              </a:r>
              <a:r>
                <a:rPr kumimoji="0" lang="es-ES_tradnl" sz="8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</a:rPr>
                <a:t>1</a:t>
              </a:r>
            </a:p>
          </p:txBody>
        </p:sp>
        <p:pic>
          <p:nvPicPr>
            <p:cNvPr id="9" name="Imagen 8">
              <a:extLst>
                <a:ext uri="{FF2B5EF4-FFF2-40B4-BE49-F238E27FC236}">
                  <a16:creationId xmlns:a16="http://schemas.microsoft.com/office/drawing/2014/main" xmlns="" id="{C39BD2B4-BB36-3E4C-B2B9-14AA03EC52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02318" y="492059"/>
              <a:ext cx="1506645" cy="1513752"/>
            </a:xfrm>
            <a:prstGeom prst="rect">
              <a:avLst/>
            </a:prstGeom>
          </p:spPr>
        </p:pic>
      </p:grpSp>
      <p:grpSp>
        <p:nvGrpSpPr>
          <p:cNvPr id="24" name="Grupo 23">
            <a:extLst>
              <a:ext uri="{FF2B5EF4-FFF2-40B4-BE49-F238E27FC236}">
                <a16:creationId xmlns:a16="http://schemas.microsoft.com/office/drawing/2014/main" xmlns="" id="{A25194B5-ADDE-DB42-B1E7-304775352641}"/>
              </a:ext>
            </a:extLst>
          </p:cNvPr>
          <p:cNvGrpSpPr/>
          <p:nvPr/>
        </p:nvGrpSpPr>
        <p:grpSpPr>
          <a:xfrm>
            <a:off x="4915479" y="965145"/>
            <a:ext cx="1598434" cy="1654631"/>
            <a:chOff x="4915479" y="965145"/>
            <a:chExt cx="1598434" cy="1654631"/>
          </a:xfrm>
        </p:grpSpPr>
        <p:sp>
          <p:nvSpPr>
            <p:cNvPr id="87" name="CuadroTexto 86">
              <a:extLst>
                <a:ext uri="{FF2B5EF4-FFF2-40B4-BE49-F238E27FC236}">
                  <a16:creationId xmlns:a16="http://schemas.microsoft.com/office/drawing/2014/main" xmlns="" id="{7AB9E0D1-BC3C-B649-A5E5-5EFDA2B296C9}"/>
                </a:ext>
              </a:extLst>
            </p:cNvPr>
            <p:cNvSpPr txBox="1"/>
            <p:nvPr/>
          </p:nvSpPr>
          <p:spPr>
            <a:xfrm>
              <a:off x="5131662" y="965145"/>
              <a:ext cx="11324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6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</a:rPr>
                <a:t>29.16 </a:t>
              </a:r>
              <a:r>
                <a:rPr kumimoji="0" lang="es-ES_tradnl" sz="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</a:rPr>
                <a:t>TWh</a:t>
              </a:r>
              <a:r>
                <a:rPr kumimoji="0" lang="es-ES_tradnl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</a:rPr>
                <a:t>, 9.21%</a:t>
              </a:r>
              <a:r>
                <a:rPr kumimoji="0" lang="es-ES_tradnl" sz="8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</a:rPr>
                <a:t>1</a:t>
              </a:r>
            </a:p>
          </p:txBody>
        </p:sp>
        <p:pic>
          <p:nvPicPr>
            <p:cNvPr id="22" name="Imagen 21">
              <a:extLst>
                <a:ext uri="{FF2B5EF4-FFF2-40B4-BE49-F238E27FC236}">
                  <a16:creationId xmlns:a16="http://schemas.microsoft.com/office/drawing/2014/main" xmlns="" id="{30DB9237-E488-4C45-B373-18356089DBE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915479" y="1006191"/>
              <a:ext cx="1598434" cy="1613585"/>
            </a:xfrm>
            <a:prstGeom prst="rect">
              <a:avLst/>
            </a:prstGeom>
          </p:spPr>
        </p:pic>
      </p:grpSp>
      <p:grpSp>
        <p:nvGrpSpPr>
          <p:cNvPr id="27" name="Grupo 26">
            <a:extLst>
              <a:ext uri="{FF2B5EF4-FFF2-40B4-BE49-F238E27FC236}">
                <a16:creationId xmlns:a16="http://schemas.microsoft.com/office/drawing/2014/main" xmlns="" id="{6DE11417-5A77-8E4C-AD20-8BC523F64FFB}"/>
              </a:ext>
            </a:extLst>
          </p:cNvPr>
          <p:cNvGrpSpPr/>
          <p:nvPr/>
        </p:nvGrpSpPr>
        <p:grpSpPr>
          <a:xfrm>
            <a:off x="6458422" y="1184414"/>
            <a:ext cx="2032640" cy="2177611"/>
            <a:chOff x="6458422" y="1184414"/>
            <a:chExt cx="2032640" cy="2177611"/>
          </a:xfrm>
        </p:grpSpPr>
        <p:sp>
          <p:nvSpPr>
            <p:cNvPr id="88" name="CuadroTexto 87">
              <a:extLst>
                <a:ext uri="{FF2B5EF4-FFF2-40B4-BE49-F238E27FC236}">
                  <a16:creationId xmlns:a16="http://schemas.microsoft.com/office/drawing/2014/main" xmlns="" id="{F61C8AA0-20CC-7F4F-9B7B-1940DD6A2930}"/>
                </a:ext>
              </a:extLst>
            </p:cNvPr>
            <p:cNvSpPr txBox="1"/>
            <p:nvPr/>
          </p:nvSpPr>
          <p:spPr>
            <a:xfrm>
              <a:off x="6910373" y="1184414"/>
              <a:ext cx="11324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6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</a:rPr>
                <a:t>56.72 </a:t>
              </a:r>
              <a:r>
                <a:rPr kumimoji="0" lang="es-ES_tradnl" sz="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</a:rPr>
                <a:t>TWh</a:t>
              </a:r>
              <a:r>
                <a:rPr kumimoji="0" lang="es-ES_tradnl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</a:rPr>
                <a:t>, 17.78%</a:t>
              </a:r>
              <a:r>
                <a:rPr kumimoji="0" lang="es-ES_tradnl" sz="8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</a:rPr>
                <a:t>1</a:t>
              </a:r>
            </a:p>
          </p:txBody>
        </p:sp>
        <p:pic>
          <p:nvPicPr>
            <p:cNvPr id="25" name="Imagen 24">
              <a:extLst>
                <a:ext uri="{FF2B5EF4-FFF2-40B4-BE49-F238E27FC236}">
                  <a16:creationId xmlns:a16="http://schemas.microsoft.com/office/drawing/2014/main" xmlns="" id="{DE80B375-8AA1-F24B-B901-EB38D97974E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458422" y="1300347"/>
              <a:ext cx="2032640" cy="2061678"/>
            </a:xfrm>
            <a:prstGeom prst="rect">
              <a:avLst/>
            </a:prstGeom>
          </p:spPr>
        </p:pic>
      </p:grpSp>
      <p:grpSp>
        <p:nvGrpSpPr>
          <p:cNvPr id="36" name="Grupo 35">
            <a:extLst>
              <a:ext uri="{FF2B5EF4-FFF2-40B4-BE49-F238E27FC236}">
                <a16:creationId xmlns:a16="http://schemas.microsoft.com/office/drawing/2014/main" xmlns="" id="{5A563805-CBAB-8D41-9AC5-D1F53328FEE2}"/>
              </a:ext>
            </a:extLst>
          </p:cNvPr>
          <p:cNvGrpSpPr/>
          <p:nvPr/>
        </p:nvGrpSpPr>
        <p:grpSpPr>
          <a:xfrm>
            <a:off x="7494337" y="2017555"/>
            <a:ext cx="3016849" cy="2364307"/>
            <a:chOff x="7494337" y="2017555"/>
            <a:chExt cx="3016849" cy="2364307"/>
          </a:xfrm>
        </p:grpSpPr>
        <p:sp>
          <p:nvSpPr>
            <p:cNvPr id="89" name="CuadroTexto 88">
              <a:extLst>
                <a:ext uri="{FF2B5EF4-FFF2-40B4-BE49-F238E27FC236}">
                  <a16:creationId xmlns:a16="http://schemas.microsoft.com/office/drawing/2014/main" xmlns="" id="{D833401F-E8DF-3641-BC6A-98816A85C71D}"/>
                </a:ext>
              </a:extLst>
            </p:cNvPr>
            <p:cNvSpPr txBox="1"/>
            <p:nvPr/>
          </p:nvSpPr>
          <p:spPr>
            <a:xfrm>
              <a:off x="7494337" y="3904021"/>
              <a:ext cx="11324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6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</a:rPr>
                <a:t>65.93 </a:t>
              </a:r>
              <a:r>
                <a:rPr kumimoji="0" lang="es-ES_tradnl" sz="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</a:rPr>
                <a:t>TWh</a:t>
              </a:r>
              <a:r>
                <a:rPr kumimoji="0" lang="es-ES_tradnl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</a:rPr>
                <a:t>, 20.66%</a:t>
              </a:r>
              <a:r>
                <a:rPr kumimoji="0" lang="es-ES_tradnl" sz="8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</a:rPr>
                <a:t>1</a:t>
              </a:r>
            </a:p>
          </p:txBody>
        </p:sp>
        <p:pic>
          <p:nvPicPr>
            <p:cNvPr id="34" name="Imagen 33">
              <a:extLst>
                <a:ext uri="{FF2B5EF4-FFF2-40B4-BE49-F238E27FC236}">
                  <a16:creationId xmlns:a16="http://schemas.microsoft.com/office/drawing/2014/main" xmlns="" id="{EA96598F-2A81-2B42-A7CA-47049B90193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169080" y="2017555"/>
              <a:ext cx="2342106" cy="2364307"/>
            </a:xfrm>
            <a:prstGeom prst="rect">
              <a:avLst/>
            </a:prstGeom>
          </p:spPr>
        </p:pic>
      </p:grpSp>
      <p:grpSp>
        <p:nvGrpSpPr>
          <p:cNvPr id="38" name="Grupo 37">
            <a:extLst>
              <a:ext uri="{FF2B5EF4-FFF2-40B4-BE49-F238E27FC236}">
                <a16:creationId xmlns:a16="http://schemas.microsoft.com/office/drawing/2014/main" xmlns="" id="{6FCF6B9F-87E0-514A-992D-B496B40BCFC4}"/>
              </a:ext>
            </a:extLst>
          </p:cNvPr>
          <p:cNvGrpSpPr/>
          <p:nvPr/>
        </p:nvGrpSpPr>
        <p:grpSpPr>
          <a:xfrm>
            <a:off x="2964370" y="4221610"/>
            <a:ext cx="2598226" cy="1605936"/>
            <a:chOff x="2964370" y="4221610"/>
            <a:chExt cx="2598226" cy="1605936"/>
          </a:xfrm>
        </p:grpSpPr>
        <p:sp>
          <p:nvSpPr>
            <p:cNvPr id="90" name="CuadroTexto 89">
              <a:extLst>
                <a:ext uri="{FF2B5EF4-FFF2-40B4-BE49-F238E27FC236}">
                  <a16:creationId xmlns:a16="http://schemas.microsoft.com/office/drawing/2014/main" xmlns="" id="{37B3EDC8-D118-1741-9B33-43C0A33D14AB}"/>
                </a:ext>
              </a:extLst>
            </p:cNvPr>
            <p:cNvSpPr txBox="1"/>
            <p:nvPr/>
          </p:nvSpPr>
          <p:spPr>
            <a:xfrm>
              <a:off x="2964370" y="4801971"/>
              <a:ext cx="11324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6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</a:rPr>
                <a:t>41.38 </a:t>
              </a:r>
              <a:r>
                <a:rPr kumimoji="0" lang="es-ES_tradnl" sz="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</a:rPr>
                <a:t>TWh</a:t>
              </a:r>
              <a:r>
                <a:rPr kumimoji="0" lang="es-ES_tradnl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</a:rPr>
                <a:t>, 12.97%</a:t>
              </a:r>
              <a:r>
                <a:rPr kumimoji="0" lang="es-ES_tradnl" sz="8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</a:rPr>
                <a:t>1</a:t>
              </a:r>
            </a:p>
          </p:txBody>
        </p:sp>
        <p:pic>
          <p:nvPicPr>
            <p:cNvPr id="37" name="Imagen 36">
              <a:extLst>
                <a:ext uri="{FF2B5EF4-FFF2-40B4-BE49-F238E27FC236}">
                  <a16:creationId xmlns:a16="http://schemas.microsoft.com/office/drawing/2014/main" xmlns="" id="{7D167193-0D7A-504F-9D41-EE0D0177F3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964200" y="4221610"/>
              <a:ext cx="1598396" cy="1605936"/>
            </a:xfrm>
            <a:prstGeom prst="rect">
              <a:avLst/>
            </a:prstGeom>
          </p:spPr>
        </p:pic>
      </p:grpSp>
      <p:grpSp>
        <p:nvGrpSpPr>
          <p:cNvPr id="43" name="Grupo 42">
            <a:extLst>
              <a:ext uri="{FF2B5EF4-FFF2-40B4-BE49-F238E27FC236}">
                <a16:creationId xmlns:a16="http://schemas.microsoft.com/office/drawing/2014/main" xmlns="" id="{89AA69D4-7AA7-F54D-9776-E9F58B400D8D}"/>
              </a:ext>
            </a:extLst>
          </p:cNvPr>
          <p:cNvGrpSpPr/>
          <p:nvPr/>
        </p:nvGrpSpPr>
        <p:grpSpPr>
          <a:xfrm>
            <a:off x="4455595" y="5338917"/>
            <a:ext cx="2440741" cy="1556521"/>
            <a:chOff x="4430195" y="5338917"/>
            <a:chExt cx="2440741" cy="1556521"/>
          </a:xfrm>
        </p:grpSpPr>
        <p:sp>
          <p:nvSpPr>
            <p:cNvPr id="91" name="CuadroTexto 90">
              <a:extLst>
                <a:ext uri="{FF2B5EF4-FFF2-40B4-BE49-F238E27FC236}">
                  <a16:creationId xmlns:a16="http://schemas.microsoft.com/office/drawing/2014/main" xmlns="" id="{06FA21BA-A34F-744C-813F-1895DE155D05}"/>
                </a:ext>
              </a:extLst>
            </p:cNvPr>
            <p:cNvSpPr txBox="1"/>
            <p:nvPr/>
          </p:nvSpPr>
          <p:spPr>
            <a:xfrm>
              <a:off x="4430195" y="6017173"/>
              <a:ext cx="11324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6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</a:rPr>
                <a:t>44.91 </a:t>
              </a:r>
              <a:r>
                <a:rPr kumimoji="0" lang="es-ES_tradnl" sz="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</a:rPr>
                <a:t>TWh</a:t>
              </a:r>
              <a:r>
                <a:rPr kumimoji="0" lang="es-ES_tradnl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</a:rPr>
                <a:t>, 14%</a:t>
              </a:r>
              <a:r>
                <a:rPr kumimoji="0" lang="es-ES_tradnl" sz="8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</a:rPr>
                <a:t>1</a:t>
              </a:r>
            </a:p>
          </p:txBody>
        </p:sp>
        <p:pic>
          <p:nvPicPr>
            <p:cNvPr id="39" name="Imagen 38">
              <a:extLst>
                <a:ext uri="{FF2B5EF4-FFF2-40B4-BE49-F238E27FC236}">
                  <a16:creationId xmlns:a16="http://schemas.microsoft.com/office/drawing/2014/main" xmlns="" id="{68F08E43-A3F4-1B4A-AE88-6796D6303F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329030" y="5338917"/>
              <a:ext cx="1541906" cy="1556521"/>
            </a:xfrm>
            <a:prstGeom prst="rect">
              <a:avLst/>
            </a:prstGeom>
          </p:spPr>
        </p:pic>
      </p:grpSp>
      <p:grpSp>
        <p:nvGrpSpPr>
          <p:cNvPr id="46" name="Grupo 45">
            <a:extLst>
              <a:ext uri="{FF2B5EF4-FFF2-40B4-BE49-F238E27FC236}">
                <a16:creationId xmlns:a16="http://schemas.microsoft.com/office/drawing/2014/main" xmlns="" id="{E10477B5-B900-BD48-8AD2-7DFD600DFF4D}"/>
              </a:ext>
            </a:extLst>
          </p:cNvPr>
          <p:cNvGrpSpPr/>
          <p:nvPr/>
        </p:nvGrpSpPr>
        <p:grpSpPr>
          <a:xfrm>
            <a:off x="8801487" y="5350105"/>
            <a:ext cx="2244349" cy="1276275"/>
            <a:chOff x="8801487" y="5350105"/>
            <a:chExt cx="2244349" cy="1276275"/>
          </a:xfrm>
        </p:grpSpPr>
        <p:sp>
          <p:nvSpPr>
            <p:cNvPr id="93" name="CuadroTexto 92">
              <a:extLst>
                <a:ext uri="{FF2B5EF4-FFF2-40B4-BE49-F238E27FC236}">
                  <a16:creationId xmlns:a16="http://schemas.microsoft.com/office/drawing/2014/main" xmlns="" id="{8E3470BF-6433-714A-B4BF-2FE68501CAD0}"/>
                </a:ext>
              </a:extLst>
            </p:cNvPr>
            <p:cNvSpPr txBox="1"/>
            <p:nvPr/>
          </p:nvSpPr>
          <p:spPr>
            <a:xfrm>
              <a:off x="9913436" y="5895821"/>
              <a:ext cx="11324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6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</a:rPr>
                <a:t>24.50 </a:t>
              </a:r>
              <a:r>
                <a:rPr kumimoji="0" lang="es-ES_tradnl" sz="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</a:rPr>
                <a:t>TWh</a:t>
              </a:r>
              <a:r>
                <a:rPr kumimoji="0" lang="es-ES_tradnl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</a:rPr>
                <a:t>, 7.68%</a:t>
              </a:r>
              <a:r>
                <a:rPr kumimoji="0" lang="es-ES_tradnl" sz="8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</a:rPr>
                <a:t>1</a:t>
              </a:r>
            </a:p>
          </p:txBody>
        </p:sp>
        <p:pic>
          <p:nvPicPr>
            <p:cNvPr id="44" name="Imagen 43">
              <a:extLst>
                <a:ext uri="{FF2B5EF4-FFF2-40B4-BE49-F238E27FC236}">
                  <a16:creationId xmlns:a16="http://schemas.microsoft.com/office/drawing/2014/main" xmlns="" id="{33685D09-170B-3E41-BC6F-75289E8D9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801487" y="5350105"/>
              <a:ext cx="1258300" cy="1276275"/>
            </a:xfrm>
            <a:prstGeom prst="rect">
              <a:avLst/>
            </a:prstGeom>
          </p:spPr>
        </p:pic>
      </p:grpSp>
      <p:grpSp>
        <p:nvGrpSpPr>
          <p:cNvPr id="50" name="Grupo 49">
            <a:extLst>
              <a:ext uri="{FF2B5EF4-FFF2-40B4-BE49-F238E27FC236}">
                <a16:creationId xmlns:a16="http://schemas.microsoft.com/office/drawing/2014/main" xmlns="" id="{75D67390-6F54-9044-9895-CF8632C40901}"/>
              </a:ext>
            </a:extLst>
          </p:cNvPr>
          <p:cNvGrpSpPr/>
          <p:nvPr/>
        </p:nvGrpSpPr>
        <p:grpSpPr>
          <a:xfrm>
            <a:off x="9715530" y="4340961"/>
            <a:ext cx="1132400" cy="1027544"/>
            <a:chOff x="9715530" y="4340961"/>
            <a:chExt cx="1132400" cy="1027544"/>
          </a:xfrm>
        </p:grpSpPr>
        <p:sp>
          <p:nvSpPr>
            <p:cNvPr id="54" name="CuadroTexto 53">
              <a:extLst>
                <a:ext uri="{FF2B5EF4-FFF2-40B4-BE49-F238E27FC236}">
                  <a16:creationId xmlns:a16="http://schemas.microsoft.com/office/drawing/2014/main" xmlns="" id="{C353A20E-F974-154F-BE7E-D51EA9E60E28}"/>
                </a:ext>
              </a:extLst>
            </p:cNvPr>
            <p:cNvSpPr txBox="1"/>
            <p:nvPr/>
          </p:nvSpPr>
          <p:spPr>
            <a:xfrm>
              <a:off x="9715530" y="5153061"/>
              <a:ext cx="11324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6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</a:rPr>
                <a:t>8.02 </a:t>
              </a:r>
              <a:r>
                <a:rPr kumimoji="0" lang="es-ES_tradnl" sz="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</a:rPr>
                <a:t>TWh</a:t>
              </a:r>
              <a:r>
                <a:rPr kumimoji="0" lang="es-ES_tradnl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</a:rPr>
                <a:t>, 2.51%</a:t>
              </a:r>
              <a:r>
                <a:rPr kumimoji="0" lang="es-ES_tradnl" sz="8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</a:rPr>
                <a:t>1</a:t>
              </a:r>
            </a:p>
          </p:txBody>
        </p:sp>
        <p:pic>
          <p:nvPicPr>
            <p:cNvPr id="49" name="Imagen 48">
              <a:extLst>
                <a:ext uri="{FF2B5EF4-FFF2-40B4-BE49-F238E27FC236}">
                  <a16:creationId xmlns:a16="http://schemas.microsoft.com/office/drawing/2014/main" xmlns="" id="{3F8346D3-B55D-E54A-94F1-6BF9DB091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792195" y="4340961"/>
              <a:ext cx="870535" cy="878787"/>
            </a:xfrm>
            <a:prstGeom prst="rect">
              <a:avLst/>
            </a:prstGeom>
          </p:spPr>
        </p:pic>
      </p:grpSp>
      <p:sp>
        <p:nvSpPr>
          <p:cNvPr id="55" name="CuadroTexto 54">
            <a:extLst>
              <a:ext uri="{FF2B5EF4-FFF2-40B4-BE49-F238E27FC236}">
                <a16:creationId xmlns:a16="http://schemas.microsoft.com/office/drawing/2014/main" xmlns="" id="{824BEE93-C17D-4096-AACF-FD199882B5CA}"/>
              </a:ext>
            </a:extLst>
          </p:cNvPr>
          <p:cNvSpPr txBox="1"/>
          <p:nvPr/>
        </p:nvSpPr>
        <p:spPr>
          <a:xfrm>
            <a:off x="10889747" y="428819"/>
            <a:ext cx="1211585" cy="276999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s-MX" sz="1200" dirty="0">
                <a:solidFill>
                  <a:srgbClr val="008C5D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48430285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xmlns="" id="{6B5C7BDF-7FFE-4268-B07A-370221DE0850}"/>
              </a:ext>
            </a:extLst>
          </p:cNvPr>
          <p:cNvSpPr txBox="1">
            <a:spLocks/>
          </p:cNvSpPr>
          <p:nvPr/>
        </p:nvSpPr>
        <p:spPr>
          <a:xfrm>
            <a:off x="3020634" y="1050322"/>
            <a:ext cx="5058216" cy="47571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sz="2100" b="1" dirty="0">
              <a:solidFill>
                <a:srgbClr val="0B90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xmlns="" id="{86EB945F-BC03-4DF5-BE7A-B593C50DFCD8}"/>
              </a:ext>
            </a:extLst>
          </p:cNvPr>
          <p:cNvSpPr txBox="1">
            <a:spLocks/>
          </p:cNvSpPr>
          <p:nvPr/>
        </p:nvSpPr>
        <p:spPr>
          <a:xfrm>
            <a:off x="190499" y="910105"/>
            <a:ext cx="11630025" cy="581891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ct val="0"/>
              </a:spcBef>
            </a:pPr>
            <a:r>
              <a:rPr lang="es-MX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Debido a los permisos que ha otorgado la CRE debido a la Reforma del 2013, </a:t>
            </a:r>
            <a:r>
              <a:rPr lang="es-MX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se tiene una capacidad total estimada de 100, 848 MW para el año 2024 </a:t>
            </a:r>
            <a:r>
              <a:rPr lang="es-MX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cuando el </a:t>
            </a:r>
            <a:r>
              <a:rPr lang="es-MX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pronóstico de la demanda para el mismo año es de 56,787 MW</a:t>
            </a:r>
            <a:r>
              <a:rPr lang="es-MX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</a:t>
            </a:r>
          </a:p>
          <a:p>
            <a:pPr algn="just">
              <a:spcBef>
                <a:spcPct val="0"/>
              </a:spcBef>
            </a:pPr>
            <a:endParaRPr lang="es-MX" sz="14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</a:pPr>
            <a:r>
              <a:rPr lang="es-MX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Adicional se tienen 36,242 MW de permisos pendientes </a:t>
            </a:r>
            <a:r>
              <a:rPr lang="es-MX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para la aprobación por la CRE </a:t>
            </a:r>
            <a:r>
              <a:rPr lang="es-MX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alcanzando 137,090 MW</a:t>
            </a:r>
            <a:r>
              <a:rPr lang="es-MX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</a:t>
            </a:r>
            <a:endParaRPr lang="es-MX" sz="1400" dirty="0">
              <a:latin typeface="Arial" panose="020B0604020202020204" pitchFamily="34" charset="0"/>
            </a:endParaRPr>
          </a:p>
          <a:p>
            <a:pPr marL="214313" indent="-214313" algn="just">
              <a:lnSpc>
                <a:spcPct val="150000"/>
              </a:lnSpc>
              <a:spcBef>
                <a:spcPct val="0"/>
              </a:spcBef>
              <a:buFontTx/>
              <a:buChar char="-"/>
            </a:pPr>
            <a:endParaRPr lang="es-ES" sz="10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xmlns="" id="{1146C233-AA21-465A-AEF1-84B48089763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837238" y="155575"/>
            <a:ext cx="6354762" cy="557213"/>
          </a:xfrm>
        </p:spPr>
        <p:txBody>
          <a:bodyPr/>
          <a:lstStyle/>
          <a:p>
            <a:r>
              <a:rPr lang="es-ES" sz="1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>
                <a:solidFill>
                  <a:srgbClr val="0B9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Permisos exceden la Demanda</a:t>
            </a:r>
            <a:endParaRPr lang="es-MX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03A5C080-AD54-42EA-BEB4-A704BAF4B60E}"/>
              </a:ext>
            </a:extLst>
          </p:cNvPr>
          <p:cNvSpPr txBox="1"/>
          <p:nvPr/>
        </p:nvSpPr>
        <p:spPr>
          <a:xfrm>
            <a:off x="10889747" y="299426"/>
            <a:ext cx="121158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100" i="1" dirty="0">
                <a:solidFill>
                  <a:srgbClr val="008C5D"/>
                </a:solidFill>
                <a:latin typeface="Helvetica LT Std Bold Condensed" pitchFamily="2" charset="0"/>
                <a:cs typeface="Arial"/>
              </a:rPr>
              <a:t>5</a:t>
            </a:r>
            <a:endParaRPr lang="es-MX" sz="1200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ECCFF01E-3F64-4E2C-A175-0D9B881DC10B}"/>
              </a:ext>
            </a:extLst>
          </p:cNvPr>
          <p:cNvSpPr txBox="1"/>
          <p:nvPr/>
        </p:nvSpPr>
        <p:spPr>
          <a:xfrm>
            <a:off x="10889747" y="377062"/>
            <a:ext cx="1211585" cy="261610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s-MX" sz="1100" i="1" dirty="0">
                <a:solidFill>
                  <a:srgbClr val="008C5D"/>
                </a:solidFill>
                <a:latin typeface="Helvetica LT Std Bold Condensed" pitchFamily="2" charset="0"/>
                <a:cs typeface="Arial"/>
              </a:rPr>
              <a:t>7</a:t>
            </a:r>
            <a:endParaRPr lang="es-MX" sz="1200" dirty="0"/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xmlns="" id="{9A56F9A9-C830-454B-84EE-D4EADC601CF6}"/>
              </a:ext>
            </a:extLst>
          </p:cNvPr>
          <p:cNvSpPr txBox="1">
            <a:spLocks/>
          </p:cNvSpPr>
          <p:nvPr/>
        </p:nvSpPr>
        <p:spPr>
          <a:xfrm>
            <a:off x="1780313" y="2440906"/>
            <a:ext cx="2625435" cy="581891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endParaRPr lang="es-MX" sz="135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</a:pPr>
            <a:endParaRPr lang="es-MX" sz="1350" dirty="0">
              <a:latin typeface="Arial" panose="020B0604020202020204" pitchFamily="34" charset="0"/>
            </a:endParaRPr>
          </a:p>
          <a:p>
            <a:pPr marL="214313" indent="-214313" algn="just">
              <a:lnSpc>
                <a:spcPct val="150000"/>
              </a:lnSpc>
              <a:spcBef>
                <a:spcPct val="0"/>
              </a:spcBef>
              <a:buFontTx/>
              <a:buChar char="-"/>
            </a:pPr>
            <a:endParaRPr lang="es-ES" sz="105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xmlns="" id="{C18CB192-D256-41A8-AFE1-D95366982E03}"/>
              </a:ext>
            </a:extLst>
          </p:cNvPr>
          <p:cNvSpPr txBox="1"/>
          <p:nvPr/>
        </p:nvSpPr>
        <p:spPr>
          <a:xfrm>
            <a:off x="967701" y="2117310"/>
            <a:ext cx="41827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s-MX" sz="1400" b="1" dirty="0">
                <a:solidFill>
                  <a:srgbClr val="731B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Capacidad Instalada (MW) en el SEN al 2024</a:t>
            </a:r>
          </a:p>
        </p:txBody>
      </p:sp>
      <p:graphicFrame>
        <p:nvGraphicFramePr>
          <p:cNvPr id="19" name="Gráfico 18">
            <a:extLst>
              <a:ext uri="{FF2B5EF4-FFF2-40B4-BE49-F238E27FC236}">
                <a16:creationId xmlns:a16="http://schemas.microsoft.com/office/drawing/2014/main" xmlns="" id="{5FC680F1-35DF-47DC-AEFB-45F6EB152845}"/>
              </a:ext>
            </a:extLst>
          </p:cNvPr>
          <p:cNvGraphicFramePr>
            <a:graphicFrameLocks/>
          </p:cNvGraphicFramePr>
          <p:nvPr/>
        </p:nvGraphicFramePr>
        <p:xfrm>
          <a:off x="6054656" y="1889760"/>
          <a:ext cx="5810995" cy="47985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0" name="Gráfico 19">
            <a:extLst>
              <a:ext uri="{FF2B5EF4-FFF2-40B4-BE49-F238E27FC236}">
                <a16:creationId xmlns:a16="http://schemas.microsoft.com/office/drawing/2014/main" xmlns="" id="{80B7404E-9C0A-41F7-AF85-F2232BEACCBC}"/>
              </a:ext>
            </a:extLst>
          </p:cNvPr>
          <p:cNvGraphicFramePr>
            <a:graphicFrameLocks/>
          </p:cNvGraphicFramePr>
          <p:nvPr/>
        </p:nvGraphicFramePr>
        <p:xfrm>
          <a:off x="-1" y="2694822"/>
          <a:ext cx="6232825" cy="34629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2" name="CuadroTexto 21">
            <a:extLst>
              <a:ext uri="{FF2B5EF4-FFF2-40B4-BE49-F238E27FC236}">
                <a16:creationId xmlns:a16="http://schemas.microsoft.com/office/drawing/2014/main" xmlns="" id="{AD0F8F56-8214-4CA2-B57D-731B04EEF412}"/>
              </a:ext>
            </a:extLst>
          </p:cNvPr>
          <p:cNvSpPr txBox="1"/>
          <p:nvPr/>
        </p:nvSpPr>
        <p:spPr>
          <a:xfrm>
            <a:off x="4945225" y="2838131"/>
            <a:ext cx="1404775" cy="307777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Total </a:t>
            </a:r>
            <a:fld id="{677F029A-A82E-4275-A992-872E1C5A3DEB}" type="VALUE">
              <a:rPr lang="en-US" sz="1400" b="1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137,090</a:t>
            </a:fld>
            <a:endParaRPr lang="es-MX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xmlns="" id="{E3927D41-B19A-44E7-BB9F-5DBFB4236E02}"/>
              </a:ext>
            </a:extLst>
          </p:cNvPr>
          <p:cNvSpPr txBox="1"/>
          <p:nvPr/>
        </p:nvSpPr>
        <p:spPr>
          <a:xfrm>
            <a:off x="6468425" y="2135099"/>
            <a:ext cx="51270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s-MX" sz="1400" b="1" i="0" kern="1200" spc="0" baseline="0" dirty="0">
                <a:solidFill>
                  <a:srgbClr val="731B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Evolución de la demanda máxima del SEN 2015-2020 y </a:t>
            </a:r>
            <a:endParaRPr lang="es-MX" sz="1400" dirty="0">
              <a:effectLst/>
            </a:endParaRPr>
          </a:p>
          <a:p>
            <a:pPr algn="ctr" rtl="0"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s-MX" sz="1400" b="1" i="0" kern="1200" spc="0" baseline="0" dirty="0">
                <a:solidFill>
                  <a:srgbClr val="731B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Pronóstico 2022 - 2024</a:t>
            </a:r>
            <a:endParaRPr lang="es-MX" sz="1400" dirty="0">
              <a:effectLst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xmlns="" id="{D6C10514-8E07-4C2A-B0B6-9DCC1C4B3EE9}"/>
              </a:ext>
            </a:extLst>
          </p:cNvPr>
          <p:cNvSpPr txBox="1"/>
          <p:nvPr/>
        </p:nvSpPr>
        <p:spPr>
          <a:xfrm>
            <a:off x="10683551" y="3965512"/>
            <a:ext cx="1417781" cy="451607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txBody>
          <a:bodyPr wrap="square">
            <a:noAutofit/>
          </a:bodyPr>
          <a:lstStyle/>
          <a:p>
            <a:pPr algn="ctr"/>
            <a:r>
              <a:rPr lang="es-MX" sz="1200" b="1" i="0" kern="1200" spc="0" baseline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Pronóstico 2024</a:t>
            </a:r>
            <a:endParaRPr lang="es-MX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378882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xmlns="" id="{1D738AFB-9FDD-429E-B827-48C61DF7AF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7419036"/>
              </p:ext>
            </p:extLst>
          </p:nvPr>
        </p:nvGraphicFramePr>
        <p:xfrm>
          <a:off x="1778757" y="1701791"/>
          <a:ext cx="8012443" cy="4107051"/>
        </p:xfrm>
        <a:graphic>
          <a:graphicData uri="http://schemas.openxmlformats.org/drawingml/2006/table">
            <a:tbl>
              <a:tblPr firstRow="1" bandRow="1"/>
              <a:tblGrid>
                <a:gridCol w="775345">
                  <a:extLst>
                    <a:ext uri="{9D8B030D-6E8A-4147-A177-3AD203B41FA5}">
                      <a16:colId xmlns:a16="http://schemas.microsoft.com/office/drawing/2014/main" xmlns="" val="1701375208"/>
                    </a:ext>
                  </a:extLst>
                </a:gridCol>
                <a:gridCol w="1797959">
                  <a:extLst>
                    <a:ext uri="{9D8B030D-6E8A-4147-A177-3AD203B41FA5}">
                      <a16:colId xmlns:a16="http://schemas.microsoft.com/office/drawing/2014/main" xmlns="" val="1621134089"/>
                    </a:ext>
                  </a:extLst>
                </a:gridCol>
                <a:gridCol w="3156606">
                  <a:extLst>
                    <a:ext uri="{9D8B030D-6E8A-4147-A177-3AD203B41FA5}">
                      <a16:colId xmlns:a16="http://schemas.microsoft.com/office/drawing/2014/main" xmlns="" val="4082324788"/>
                    </a:ext>
                  </a:extLst>
                </a:gridCol>
                <a:gridCol w="2282533">
                  <a:extLst>
                    <a:ext uri="{9D8B030D-6E8A-4147-A177-3AD203B41FA5}">
                      <a16:colId xmlns:a16="http://schemas.microsoft.com/office/drawing/2014/main" xmlns="" val="3072860368"/>
                    </a:ext>
                  </a:extLst>
                </a:gridCol>
              </a:tblGrid>
              <a:tr h="5687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s-MX" sz="1400" cap="all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Fase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s-MX" sz="1400" cap="all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Integración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s-MX" sz="1400" cap="all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Acción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s-MX" sz="1400" cap="all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País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48317286"/>
                  </a:ext>
                </a:extLst>
              </a:tr>
              <a:tr h="6908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s-MX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s-MX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0-5%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s-MX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 integración al sistema no tiene relevancia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s-MX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16603011"/>
                  </a:ext>
                </a:extLst>
              </a:tr>
              <a:tr h="9786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s-MX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s-MX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5-10%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s-MX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 debe aprovechar la flexibilidad existente de plantas termo e hidro y redes.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s-MX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37672125"/>
                  </a:ext>
                </a:extLst>
              </a:tr>
              <a:tr h="10562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s-MX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s-MX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10-20%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s-MX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Inversiones en flexibilidad: Todas las plantas, dado la demanda, almacenamiento, red.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s-MX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México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74688338"/>
                  </a:ext>
                </a:extLst>
              </a:tr>
              <a:tr h="81251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s-MX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s-MX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20-50%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s-MX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Requiere tecnología avanzada para asegurar la confiabilidad de la red.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s-MX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Alemania, España, Países Nórdicos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35254346"/>
                  </a:ext>
                </a:extLst>
              </a:tr>
            </a:tbl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84C92332-3DC2-4635-8D5D-BB83A82EB9A1}"/>
              </a:ext>
            </a:extLst>
          </p:cNvPr>
          <p:cNvSpPr txBox="1"/>
          <p:nvPr/>
        </p:nvSpPr>
        <p:spPr>
          <a:xfrm>
            <a:off x="5137717" y="328449"/>
            <a:ext cx="55770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100" b="1" i="1" dirty="0">
                <a:solidFill>
                  <a:srgbClr val="008C5D"/>
                </a:solidFill>
                <a:latin typeface="Helvetica LT Std Bold Condensed" pitchFamily="2" charset="0"/>
              </a:rPr>
              <a:t>REFORMA CONSTITUCIONAL EN MATERIA ENERGÉTICA</a:t>
            </a:r>
          </a:p>
          <a:p>
            <a:pPr algn="r"/>
            <a:r>
              <a:rPr lang="es-MX" sz="900" i="1" dirty="0">
                <a:solidFill>
                  <a:srgbClr val="008C5D"/>
                </a:solidFill>
                <a:latin typeface="Helvetica LT Std Condensed Obli" panose="020B0506020202030204" pitchFamily="34" charset="77"/>
              </a:rPr>
              <a:t>INTEGRACIÓN DE ENERGÍAS RENOVABLES VARIABLES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9AEC3E10-E369-4A78-9814-968295F1EED5}"/>
              </a:ext>
            </a:extLst>
          </p:cNvPr>
          <p:cNvSpPr txBox="1">
            <a:spLocks/>
          </p:cNvSpPr>
          <p:nvPr/>
        </p:nvSpPr>
        <p:spPr>
          <a:xfrm>
            <a:off x="10895013" y="433388"/>
            <a:ext cx="1296987" cy="365125"/>
          </a:xfrm>
          <a:prstGeom prst="rect">
            <a:avLst/>
          </a:prstGeom>
        </p:spPr>
        <p:txBody>
          <a:bodyPr lIns="91362" tIns="45681" rIns="91362" bIns="45681"/>
          <a:lstStyle>
            <a:defPPr>
              <a:defRPr lang="es-MX"/>
            </a:defPPr>
            <a:lvl1pPr marL="0" algn="l" defTabSz="913618" rtl="0" eaLnBrk="1" latinLnBrk="0" hangingPunct="1">
              <a:defRPr lang="es-MX" sz="1200" i="1" kern="1200" smtClean="0">
                <a:solidFill>
                  <a:srgbClr val="008C5D"/>
                </a:solidFill>
                <a:latin typeface="Helvetica LT Std Condensed Obli" panose="020B0506020202030204" pitchFamily="34" charset="77"/>
                <a:ea typeface="+mn-ea"/>
                <a:cs typeface="+mn-cs"/>
              </a:defRPr>
            </a:lvl1pPr>
            <a:lvl2pPr marL="456811" algn="l" defTabSz="91361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3618" algn="l" defTabSz="91361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0429" algn="l" defTabSz="91361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7236" algn="l" defTabSz="91361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4045" algn="l" defTabSz="91361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0856" algn="l" defTabSz="91361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7664" algn="l" defTabSz="91361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4478" algn="l" defTabSz="91361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_tradnl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9610965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BainBulletsConfiguration" hidden="1"/>
          <p:cNvSpPr txBox="1"/>
          <p:nvPr/>
        </p:nvSpPr>
        <p:spPr>
          <a:xfrm>
            <a:off x="2676529" y="866775"/>
            <a:ext cx="6667500" cy="107722"/>
          </a:xfrm>
          <a:prstGeom prst="rect">
            <a:avLst/>
          </a:prstGeom>
          <a:noFill/>
          <a:effectLst/>
        </p:spPr>
        <p:txBody>
          <a:bodyPr vert="horz" wrap="square" lIns="34261" tIns="45681" rIns="34261" bIns="45681" rtlCol="0">
            <a:spAutoFit/>
          </a:bodyPr>
          <a:lstStyle/>
          <a:p>
            <a:endParaRPr lang="es-ES" sz="1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727329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89249" y="909399"/>
            <a:ext cx="11663265" cy="738664"/>
          </a:xfrm>
          <a:prstGeom prst="rect">
            <a:avLst/>
          </a:prstGeom>
          <a:noFill/>
        </p:spPr>
        <p:txBody>
          <a:bodyPr wrap="square" lIns="31592" rIns="31592" rtlCol="0">
            <a:spAutoFit/>
          </a:bodyPr>
          <a:lstStyle/>
          <a:p>
            <a:pPr marL="197446" marR="0" lvl="0" indent="-197446" algn="just" defTabSz="9136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3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T Std Bold Condensed"/>
                <a:cs typeface="Helvetica" panose="020B0604020202020204" pitchFamily="34" charset="0"/>
              </a:rPr>
              <a:t>La independencia energética permite medir la dependencia de mercados externos para satisfacer las necesidades energéticas de un país. Es un índice utilizado a nivel internacional para medir, de forma general, el grado en que un país puede cubrir su consumo de energía derivado de su producción</a:t>
            </a:r>
            <a:r>
              <a:rPr kumimoji="0" lang="es-MX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T Std Bold Condensed"/>
                <a:cs typeface="Helvetica" panose="020B0604020202020204" pitchFamily="34" charset="0"/>
              </a:rPr>
              <a:t>; si es mayor a uno, el país se considera independiente de energía</a:t>
            </a: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T Std Bold Condensed"/>
                <a:cs typeface="Helvetica" panose="020B0604020202020204" pitchFamily="34" charset="0"/>
              </a:rPr>
              <a:t>. </a:t>
            </a:r>
          </a:p>
        </p:txBody>
      </p:sp>
      <p:sp>
        <p:nvSpPr>
          <p:cNvPr id="6" name="Rectángulo: esquinas redondeadas 5"/>
          <p:cNvSpPr/>
          <p:nvPr/>
        </p:nvSpPr>
        <p:spPr>
          <a:xfrm>
            <a:off x="666881" y="5741329"/>
            <a:ext cx="10908000" cy="578882"/>
          </a:xfrm>
          <a:prstGeom prst="roundRect">
            <a:avLst/>
          </a:prstGeom>
          <a:solidFill>
            <a:srgbClr val="660033"/>
          </a:solidFill>
        </p:spPr>
        <p:txBody>
          <a:bodyPr wrap="square">
            <a:spAutoFit/>
          </a:bodyPr>
          <a:lstStyle/>
          <a:p>
            <a:pPr marL="0" marR="0" lvl="0" indent="0" algn="ctr" defTabSz="9136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3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México es un país que figuraba históricamente como productor neto de energía, gracias al aprovechamiento de sus recursos energéticos primarios; sin embargo, de 2012 al 2018 la producción ha caído a un ritmo acelerado de 33.12%. </a:t>
            </a:r>
          </a:p>
        </p:txBody>
      </p:sp>
      <p:sp>
        <p:nvSpPr>
          <p:cNvPr id="2" name="Rectángulo 1"/>
          <p:cNvSpPr/>
          <p:nvPr/>
        </p:nvSpPr>
        <p:spPr>
          <a:xfrm>
            <a:off x="0" y="6631248"/>
            <a:ext cx="309411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36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Fuente: Balance Nacional de Energía 2019 SENER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4924650" y="1844255"/>
            <a:ext cx="280397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36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Índice de independencia Energética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F0EAA28E-1681-441B-8D15-E1906FA8021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3201" y="2103299"/>
            <a:ext cx="5788092" cy="3346965"/>
          </a:xfrm>
          <a:prstGeom prst="rect">
            <a:avLst/>
          </a:prstGeom>
        </p:spPr>
      </p:pic>
      <p:pic>
        <p:nvPicPr>
          <p:cNvPr id="14" name="Imagen 13" descr="Interfaz de usuario gráfica&#10;&#10;Descripción generada automáticamente con confianza baja">
            <a:extLst>
              <a:ext uri="{FF2B5EF4-FFF2-40B4-BE49-F238E27FC236}">
                <a16:creationId xmlns:a16="http://schemas.microsoft.com/office/drawing/2014/main" xmlns="" id="{224090A6-0B53-4A84-A415-F36C51F0433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1872" y="181946"/>
            <a:ext cx="432981" cy="247835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xmlns="" id="{5CF2BB5B-077E-4F33-9A7C-46FD7B3F8A32}"/>
              </a:ext>
            </a:extLst>
          </p:cNvPr>
          <p:cNvSpPr txBox="1">
            <a:spLocks/>
          </p:cNvSpPr>
          <p:nvPr/>
        </p:nvSpPr>
        <p:spPr>
          <a:xfrm>
            <a:off x="4839858" y="154830"/>
            <a:ext cx="4766341" cy="558377"/>
          </a:xfrm>
          <a:prstGeom prst="rect">
            <a:avLst/>
          </a:prstGeom>
        </p:spPr>
        <p:txBody>
          <a:bodyPr/>
          <a:lstStyle>
            <a:lvl1pPr algn="ctr" defTabSz="685145" rtl="0" eaLnBrk="1" latinLnBrk="0" hangingPunct="1">
              <a:spcBef>
                <a:spcPct val="0"/>
              </a:spcBef>
              <a:buNone/>
              <a:defRPr lang="es-MX" sz="1467" b="1" i="1" kern="1200" dirty="0">
                <a:solidFill>
                  <a:srgbClr val="008C5D"/>
                </a:solidFill>
                <a:effectLst/>
                <a:latin typeface="Helvetica LT Std Bold Condensed" pitchFamily="2" charset="0"/>
                <a:ea typeface="+mn-ea"/>
                <a:cs typeface="+mn-cs"/>
              </a:defRPr>
            </a:lvl1pPr>
          </a:lstStyle>
          <a:p>
            <a:pPr marL="0" marR="0" lvl="0" indent="0" algn="r" defTabSz="68514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67" b="1" i="1" u="none" strike="noStrike" kern="1200" cap="none" spc="0" normalizeH="0" baseline="0" noProof="0" dirty="0">
                <a:ln>
                  <a:noFill/>
                </a:ln>
                <a:solidFill>
                  <a:srgbClr val="008C5D"/>
                </a:solidFill>
                <a:effectLst/>
                <a:uLnTx/>
                <a:uFillTx/>
                <a:latin typeface="Helvetica LT Std Bold Condensed" pitchFamily="2" charset="0"/>
                <a:cs typeface="Arial"/>
              </a:rPr>
              <a:t>La CFE en la confiabilidad y continuidad del SEN </a:t>
            </a:r>
            <a:r>
              <a:rPr kumimoji="0" lang="es-MX" sz="1400" b="0" i="1" u="none" strike="noStrike" kern="1200" cap="none" spc="0" normalizeH="0" baseline="0" noProof="0" dirty="0">
                <a:ln>
                  <a:noFill/>
                </a:ln>
                <a:solidFill>
                  <a:srgbClr val="008C5D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Independencia Energética</a:t>
            </a:r>
            <a:endParaRPr kumimoji="0" lang="es-MX" sz="1467" b="0" i="1" u="none" strike="noStrike" kern="1200" cap="none" spc="0" normalizeH="0" baseline="0" noProof="0" dirty="0">
              <a:ln>
                <a:noFill/>
              </a:ln>
              <a:solidFill>
                <a:srgbClr val="008C5D"/>
              </a:solidFill>
              <a:effectLst/>
              <a:uLnTx/>
              <a:uFillTx/>
              <a:latin typeface="Helvetica LT Std Bold Condensed" pitchFamily="2" charset="0"/>
              <a:cs typeface="Arial"/>
            </a:endParaRPr>
          </a:p>
        </p:txBody>
      </p: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xmlns="" id="{0338426C-3E06-46B6-93E9-B4F8E398D9F2}"/>
              </a:ext>
            </a:extLst>
          </p:cNvPr>
          <p:cNvCxnSpPr>
            <a:cxnSpLocks/>
          </p:cNvCxnSpPr>
          <p:nvPr/>
        </p:nvCxnSpPr>
        <p:spPr>
          <a:xfrm flipV="1">
            <a:off x="5676117" y="2619566"/>
            <a:ext cx="0" cy="2006082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uadroTexto 17">
            <a:extLst>
              <a:ext uri="{FF2B5EF4-FFF2-40B4-BE49-F238E27FC236}">
                <a16:creationId xmlns:a16="http://schemas.microsoft.com/office/drawing/2014/main" xmlns="" id="{D22CFDAD-1B30-40E0-ABD9-44A888744634}"/>
              </a:ext>
            </a:extLst>
          </p:cNvPr>
          <p:cNvSpPr txBox="1"/>
          <p:nvPr/>
        </p:nvSpPr>
        <p:spPr>
          <a:xfrm>
            <a:off x="5599489" y="2464996"/>
            <a:ext cx="183986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6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Reforma energética de 2013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A288EEB3-50E5-4D72-B5CB-45CCDFEC557F}"/>
              </a:ext>
            </a:extLst>
          </p:cNvPr>
          <p:cNvSpPr txBox="1"/>
          <p:nvPr/>
        </p:nvSpPr>
        <p:spPr>
          <a:xfrm>
            <a:off x="10889747" y="299426"/>
            <a:ext cx="121158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6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1100" i="1" dirty="0">
                <a:solidFill>
                  <a:srgbClr val="008C5D"/>
                </a:solidFill>
                <a:latin typeface="Helvetica LT Std Bold Condensed" pitchFamily="2" charset="0"/>
                <a:cs typeface="Arial"/>
              </a:rPr>
              <a:t>1</a:t>
            </a:r>
            <a:endParaRPr kumimoji="0" lang="es-MX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xmlns="" id="{90D562D7-10E3-45D3-9ECA-9019C99847B7}"/>
              </a:ext>
            </a:extLst>
          </p:cNvPr>
          <p:cNvSpPr/>
          <p:nvPr/>
        </p:nvSpPr>
        <p:spPr>
          <a:xfrm>
            <a:off x="3377591" y="5363491"/>
            <a:ext cx="11929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36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Gráfica 1 de 3 </a:t>
            </a:r>
          </a:p>
        </p:txBody>
      </p:sp>
    </p:spTree>
    <p:extLst>
      <p:ext uri="{BB962C8B-B14F-4D97-AF65-F5344CB8AC3E}">
        <p14:creationId xmlns:p14="http://schemas.microsoft.com/office/powerpoint/2010/main" val="1172057154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2"/>
          <p:cNvSpPr txBox="1">
            <a:spLocks/>
          </p:cNvSpPr>
          <p:nvPr/>
        </p:nvSpPr>
        <p:spPr>
          <a:xfrm>
            <a:off x="4740001" y="354093"/>
            <a:ext cx="5348759" cy="23083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31592" tIns="0" rIns="31592" bIns="0" rtlCol="0" anchor="ctr" anchorCtr="0" compatLnSpc="1">
            <a:prstTxWarp prst="textNoShape">
              <a:avLst/>
            </a:prstTxWarp>
            <a:spAutoFit/>
          </a:bodyPr>
          <a:lstStyle>
            <a:lvl1pPr algn="ctr" defTabSz="972916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660033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MX" sz="1500" dirty="0">
                <a:latin typeface="Helvetica" panose="020B0604020202020204" pitchFamily="34" charset="0"/>
                <a:cs typeface="Helvetica" panose="020B0604020202020204" pitchFamily="34" charset="0"/>
              </a:rPr>
              <a:t>“Mix” eléctrico </a:t>
            </a:r>
            <a:r>
              <a:rPr lang="es-MX" sz="1500" dirty="0">
                <a:solidFill>
                  <a:srgbClr val="008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Mexicano</a:t>
            </a:r>
            <a:endParaRPr lang="es-MX" sz="1500" b="0" dirty="0">
              <a:solidFill>
                <a:srgbClr val="008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289490" y="878355"/>
            <a:ext cx="5047619" cy="307777"/>
          </a:xfrm>
          <a:prstGeom prst="rect">
            <a:avLst/>
          </a:prstGeom>
          <a:noFill/>
        </p:spPr>
        <p:txBody>
          <a:bodyPr wrap="square" lIns="31592" rIns="31592" rtlCol="0">
            <a:spAutoFit/>
          </a:bodyPr>
          <a:lstStyle/>
          <a:p>
            <a:pPr algn="ctr"/>
            <a:r>
              <a:rPr lang="es-MX" sz="1400" b="1" dirty="0"/>
              <a:t>Generación de electricidad por tipo de fuente 1990-2020</a:t>
            </a:r>
          </a:p>
        </p:txBody>
      </p:sp>
      <p:graphicFrame>
        <p:nvGraphicFramePr>
          <p:cNvPr id="13" name="Gráfico 12">
            <a:extLst>
              <a:ext uri="{FF2B5EF4-FFF2-40B4-BE49-F238E27FC236}">
                <a16:creationId xmlns:a16="http://schemas.microsoft.com/office/drawing/2014/main" xmlns="" id="{ECD83612-C93E-4419-8482-EB1FC9DAFE20}"/>
              </a:ext>
            </a:extLst>
          </p:cNvPr>
          <p:cNvGraphicFramePr>
            <a:graphicFrameLocks/>
          </p:cNvGraphicFramePr>
          <p:nvPr/>
        </p:nvGraphicFramePr>
        <p:xfrm>
          <a:off x="0" y="1401576"/>
          <a:ext cx="11318033" cy="49534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51E54A15-A913-410C-84A4-E623431CAADB}"/>
              </a:ext>
            </a:extLst>
          </p:cNvPr>
          <p:cNvSpPr/>
          <p:nvPr/>
        </p:nvSpPr>
        <p:spPr>
          <a:xfrm>
            <a:off x="0" y="6646523"/>
            <a:ext cx="354616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800" dirty="0"/>
              <a:t>Fuente: International Energy Agency (Agencia Internacional de </a:t>
            </a:r>
            <a:r>
              <a:rPr lang="es-MX" sz="800"/>
              <a:t>Energía).</a:t>
            </a:r>
            <a:endParaRPr lang="es-MX" sz="800" dirty="0"/>
          </a:p>
        </p:txBody>
      </p:sp>
      <p:pic>
        <p:nvPicPr>
          <p:cNvPr id="14" name="Imagen 13" descr="Interfaz de usuario gráfica&#10;&#10;Descripción generada automáticamente con confianza baja">
            <a:extLst>
              <a:ext uri="{FF2B5EF4-FFF2-40B4-BE49-F238E27FC236}">
                <a16:creationId xmlns:a16="http://schemas.microsoft.com/office/drawing/2014/main" xmlns="" id="{748C29FB-ECF3-4D72-B0AD-8F87EC7A0A4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8487" y="345595"/>
            <a:ext cx="432981" cy="247835"/>
          </a:xfrm>
          <a:prstGeom prst="rect">
            <a:avLst/>
          </a:prstGeom>
        </p:spPr>
      </p:pic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xmlns="" id="{FBE91F79-3CC0-4FE2-9A11-269A0A629E90}"/>
              </a:ext>
            </a:extLst>
          </p:cNvPr>
          <p:cNvCxnSpPr>
            <a:cxnSpLocks/>
          </p:cNvCxnSpPr>
          <p:nvPr/>
        </p:nvCxnSpPr>
        <p:spPr>
          <a:xfrm flipV="1">
            <a:off x="7467594" y="1262266"/>
            <a:ext cx="0" cy="4528570"/>
          </a:xfrm>
          <a:prstGeom prst="line">
            <a:avLst/>
          </a:prstGeom>
          <a:ln w="19050">
            <a:solidFill>
              <a:srgbClr val="660033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0BA5D5EE-732E-42DF-8709-CE83F7F33E06}"/>
              </a:ext>
            </a:extLst>
          </p:cNvPr>
          <p:cNvSpPr txBox="1"/>
          <p:nvPr/>
        </p:nvSpPr>
        <p:spPr>
          <a:xfrm>
            <a:off x="7414380" y="1262266"/>
            <a:ext cx="218025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6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Reforma energética de 2013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C45EA377-C392-4EB5-8688-4164C67879C5}"/>
              </a:ext>
            </a:extLst>
          </p:cNvPr>
          <p:cNvSpPr txBox="1"/>
          <p:nvPr/>
        </p:nvSpPr>
        <p:spPr>
          <a:xfrm>
            <a:off x="10889747" y="299426"/>
            <a:ext cx="121158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6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100" b="0" i="1" u="none" strike="noStrike" kern="1200" cap="none" spc="0" normalizeH="0" baseline="0" noProof="0" dirty="0">
                <a:ln>
                  <a:noFill/>
                </a:ln>
                <a:solidFill>
                  <a:srgbClr val="008C5D"/>
                </a:solidFill>
                <a:effectLst/>
                <a:uLnTx/>
                <a:uFillTx/>
                <a:latin typeface="Helvetica LT Std Bold Condensed" pitchFamily="2" charset="0"/>
                <a:cs typeface="Arial"/>
              </a:rPr>
              <a:t>2</a:t>
            </a:r>
            <a:endParaRPr kumimoji="0" lang="es-MX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xmlns="" id="{1BFA2127-77FC-4557-B9AE-18EF933199A9}"/>
              </a:ext>
            </a:extLst>
          </p:cNvPr>
          <p:cNvSpPr/>
          <p:nvPr/>
        </p:nvSpPr>
        <p:spPr>
          <a:xfrm>
            <a:off x="461671" y="6223755"/>
            <a:ext cx="11929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36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Gráfica 2 de 3 </a:t>
            </a:r>
          </a:p>
        </p:txBody>
      </p:sp>
    </p:spTree>
    <p:extLst>
      <p:ext uri="{BB962C8B-B14F-4D97-AF65-F5344CB8AC3E}">
        <p14:creationId xmlns:p14="http://schemas.microsoft.com/office/powerpoint/2010/main" val="2367297427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2" name="Tabla 86">
            <a:extLst>
              <a:ext uri="{FF2B5EF4-FFF2-40B4-BE49-F238E27FC236}">
                <a16:creationId xmlns:a16="http://schemas.microsoft.com/office/drawing/2014/main" xmlns="" id="{2DFC7530-4FCC-4DC5-87CB-5D83E240B1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2731937"/>
              </p:ext>
            </p:extLst>
          </p:nvPr>
        </p:nvGraphicFramePr>
        <p:xfrm>
          <a:off x="968723" y="3234786"/>
          <a:ext cx="19080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1013">
                  <a:extLst>
                    <a:ext uri="{9D8B030D-6E8A-4147-A177-3AD203B41FA5}">
                      <a16:colId xmlns:a16="http://schemas.microsoft.com/office/drawing/2014/main" xmlns="" val="3212523888"/>
                    </a:ext>
                  </a:extLst>
                </a:gridCol>
                <a:gridCol w="1016987">
                  <a:extLst>
                    <a:ext uri="{9D8B030D-6E8A-4147-A177-3AD203B41FA5}">
                      <a16:colId xmlns:a16="http://schemas.microsoft.com/office/drawing/2014/main" xmlns="" val="4161699637"/>
                    </a:ext>
                  </a:extLst>
                </a:gridCol>
              </a:tblGrid>
              <a:tr h="141179">
                <a:tc>
                  <a:txBody>
                    <a:bodyPr/>
                    <a:lstStyle/>
                    <a:p>
                      <a:pPr algn="ctr"/>
                      <a:r>
                        <a:rPr lang="es-ES_tradnl" sz="1000" dirty="0">
                          <a:solidFill>
                            <a:schemeClr val="tx1"/>
                          </a:solidFill>
                        </a:rPr>
                        <a:t>Firme</a:t>
                      </a:r>
                    </a:p>
                    <a:p>
                      <a:r>
                        <a:rPr lang="es-ES_tradnl" sz="1000" dirty="0">
                          <a:solidFill>
                            <a:schemeClr val="tx1"/>
                          </a:solidFill>
                        </a:rPr>
                        <a:t>  50,320 GWh</a:t>
                      </a:r>
                    </a:p>
                    <a:p>
                      <a:pPr algn="ctr"/>
                      <a:r>
                        <a:rPr lang="es-ES_tradnl" sz="1000" dirty="0">
                          <a:solidFill>
                            <a:schemeClr val="tx1"/>
                          </a:solidFill>
                        </a:rPr>
                        <a:t>(56.9%)</a:t>
                      </a:r>
                    </a:p>
                  </a:txBody>
                  <a:tcPr marL="0" marR="0" marT="0" marB="0">
                    <a:lnL w="28575" cap="flat" cmpd="sng" algn="ctr">
                      <a:solidFill>
                        <a:srgbClr val="9ABE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ABE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ABE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000" dirty="0">
                          <a:solidFill>
                            <a:schemeClr val="tx1"/>
                          </a:solidFill>
                        </a:rPr>
                        <a:t>Intermitente</a:t>
                      </a:r>
                    </a:p>
                    <a:p>
                      <a:pPr algn="ctr"/>
                      <a:r>
                        <a:rPr lang="es-ES_tradnl" sz="1000" dirty="0">
                          <a:solidFill>
                            <a:schemeClr val="tx1"/>
                          </a:solidFill>
                        </a:rPr>
                        <a:t>38,158 GWh</a:t>
                      </a:r>
                    </a:p>
                    <a:p>
                      <a:pPr algn="ctr"/>
                      <a:r>
                        <a:rPr lang="es-ES_tradnl" sz="1000" dirty="0">
                          <a:solidFill>
                            <a:schemeClr val="tx1"/>
                          </a:solidFill>
                        </a:rPr>
                        <a:t>(43.1%)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ABE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ABE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ABE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697696119"/>
                  </a:ext>
                </a:extLst>
              </a:tr>
            </a:tbl>
          </a:graphicData>
        </a:graphic>
      </p:graphicFrame>
      <p:sp>
        <p:nvSpPr>
          <p:cNvPr id="161" name="CuadroTexto 160">
            <a:extLst>
              <a:ext uri="{FF2B5EF4-FFF2-40B4-BE49-F238E27FC236}">
                <a16:creationId xmlns:a16="http://schemas.microsoft.com/office/drawing/2014/main" xmlns="" id="{428A576D-47FD-434B-B85A-40E38B865B00}"/>
              </a:ext>
            </a:extLst>
          </p:cNvPr>
          <p:cNvSpPr txBox="1"/>
          <p:nvPr/>
        </p:nvSpPr>
        <p:spPr>
          <a:xfrm>
            <a:off x="10889747" y="299426"/>
            <a:ext cx="121158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6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100" b="0" i="1" u="none" strike="noStrike" kern="1200" cap="none" spc="0" normalizeH="0" baseline="0" noProof="0" dirty="0">
                <a:ln>
                  <a:noFill/>
                </a:ln>
                <a:solidFill>
                  <a:srgbClr val="008C5D"/>
                </a:solidFill>
                <a:effectLst/>
                <a:uLnTx/>
                <a:uFillTx/>
                <a:latin typeface="Helvetica LT Std Bold Condensed" pitchFamily="2" charset="0"/>
                <a:cs typeface="Arial"/>
              </a:rPr>
              <a:t>3</a:t>
            </a:r>
            <a:endParaRPr kumimoji="0" lang="es-MX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204" name="Imagen 203">
            <a:extLst>
              <a:ext uri="{FF2B5EF4-FFF2-40B4-BE49-F238E27FC236}">
                <a16:creationId xmlns:a16="http://schemas.microsoft.com/office/drawing/2014/main" xmlns="" id="{D4176918-9504-46C1-8893-E00CDC727C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0289" y="2209206"/>
            <a:ext cx="4842227" cy="3624507"/>
          </a:xfrm>
          <a:prstGeom prst="rect">
            <a:avLst/>
          </a:prstGeom>
        </p:spPr>
      </p:pic>
      <p:cxnSp>
        <p:nvCxnSpPr>
          <p:cNvPr id="205" name="Conector recto 204">
            <a:extLst>
              <a:ext uri="{FF2B5EF4-FFF2-40B4-BE49-F238E27FC236}">
                <a16:creationId xmlns:a16="http://schemas.microsoft.com/office/drawing/2014/main" xmlns="" id="{657CED9E-F926-4728-B21C-EFAE559FEC01}"/>
              </a:ext>
            </a:extLst>
          </p:cNvPr>
          <p:cNvCxnSpPr>
            <a:cxnSpLocks/>
            <a:endCxn id="261" idx="1"/>
          </p:cNvCxnSpPr>
          <p:nvPr/>
        </p:nvCxnSpPr>
        <p:spPr>
          <a:xfrm flipV="1">
            <a:off x="8296451" y="2907664"/>
            <a:ext cx="565064" cy="118589"/>
          </a:xfrm>
          <a:prstGeom prst="line">
            <a:avLst/>
          </a:prstGeom>
          <a:ln w="1905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Conector angular 107">
            <a:extLst>
              <a:ext uri="{FF2B5EF4-FFF2-40B4-BE49-F238E27FC236}">
                <a16:creationId xmlns:a16="http://schemas.microsoft.com/office/drawing/2014/main" xmlns="" id="{9F1B7D08-2A9C-419C-8DEA-EF3E08BB06E7}"/>
              </a:ext>
            </a:extLst>
          </p:cNvPr>
          <p:cNvCxnSpPr>
            <a:cxnSpLocks/>
          </p:cNvCxnSpPr>
          <p:nvPr/>
        </p:nvCxnSpPr>
        <p:spPr>
          <a:xfrm rot="5400000">
            <a:off x="4827684" y="5049393"/>
            <a:ext cx="548468" cy="361834"/>
          </a:xfrm>
          <a:prstGeom prst="bentConnector3">
            <a:avLst>
              <a:gd name="adj1" fmla="val 50000"/>
            </a:avLst>
          </a:prstGeom>
          <a:ln w="19050">
            <a:solidFill>
              <a:srgbClr val="D6D6D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Conector angular 103">
            <a:extLst>
              <a:ext uri="{FF2B5EF4-FFF2-40B4-BE49-F238E27FC236}">
                <a16:creationId xmlns:a16="http://schemas.microsoft.com/office/drawing/2014/main" xmlns="" id="{54FAF49C-11BA-4D82-A867-096150B4F119}"/>
              </a:ext>
            </a:extLst>
          </p:cNvPr>
          <p:cNvCxnSpPr>
            <a:cxnSpLocks/>
          </p:cNvCxnSpPr>
          <p:nvPr/>
        </p:nvCxnSpPr>
        <p:spPr>
          <a:xfrm rot="10800000" flipV="1">
            <a:off x="5233548" y="2350302"/>
            <a:ext cx="1045502" cy="552423"/>
          </a:xfrm>
          <a:prstGeom prst="bentConnector3">
            <a:avLst>
              <a:gd name="adj1" fmla="val 85185"/>
            </a:avLst>
          </a:prstGeom>
          <a:ln w="19050">
            <a:solidFill>
              <a:srgbClr val="92929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Conector angular 78">
            <a:extLst>
              <a:ext uri="{FF2B5EF4-FFF2-40B4-BE49-F238E27FC236}">
                <a16:creationId xmlns:a16="http://schemas.microsoft.com/office/drawing/2014/main" xmlns="" id="{B1E51A46-D68A-4C22-B13A-C7E02E1DD836}"/>
              </a:ext>
            </a:extLst>
          </p:cNvPr>
          <p:cNvCxnSpPr>
            <a:cxnSpLocks/>
            <a:endCxn id="252" idx="0"/>
          </p:cNvCxnSpPr>
          <p:nvPr/>
        </p:nvCxnSpPr>
        <p:spPr>
          <a:xfrm rot="16200000" flipH="1">
            <a:off x="8391541" y="4687216"/>
            <a:ext cx="684608" cy="330587"/>
          </a:xfrm>
          <a:prstGeom prst="bentConnector3">
            <a:avLst>
              <a:gd name="adj1" fmla="val 50000"/>
            </a:avLst>
          </a:prstGeom>
          <a:ln w="19050"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Conector angular 36">
            <a:extLst>
              <a:ext uri="{FF2B5EF4-FFF2-40B4-BE49-F238E27FC236}">
                <a16:creationId xmlns:a16="http://schemas.microsoft.com/office/drawing/2014/main" xmlns="" id="{20F399F5-4484-4FC9-BDB8-4FCC46859832}"/>
              </a:ext>
            </a:extLst>
          </p:cNvPr>
          <p:cNvCxnSpPr>
            <a:cxnSpLocks/>
            <a:endCxn id="264" idx="0"/>
          </p:cNvCxnSpPr>
          <p:nvPr/>
        </p:nvCxnSpPr>
        <p:spPr>
          <a:xfrm rot="5400000">
            <a:off x="7757863" y="5287985"/>
            <a:ext cx="906008" cy="242190"/>
          </a:xfrm>
          <a:prstGeom prst="bentConnector3">
            <a:avLst>
              <a:gd name="adj1" fmla="val 50000"/>
            </a:avLst>
          </a:prstGeom>
          <a:ln w="1905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Conector angular 40">
            <a:extLst>
              <a:ext uri="{FF2B5EF4-FFF2-40B4-BE49-F238E27FC236}">
                <a16:creationId xmlns:a16="http://schemas.microsoft.com/office/drawing/2014/main" xmlns="" id="{5AD8F213-B3A1-4356-99AC-692823FC855A}"/>
              </a:ext>
            </a:extLst>
          </p:cNvPr>
          <p:cNvCxnSpPr>
            <a:cxnSpLocks/>
          </p:cNvCxnSpPr>
          <p:nvPr/>
        </p:nvCxnSpPr>
        <p:spPr>
          <a:xfrm>
            <a:off x="8562870" y="4063841"/>
            <a:ext cx="552435" cy="532184"/>
          </a:xfrm>
          <a:prstGeom prst="bentConnector3">
            <a:avLst>
              <a:gd name="adj1" fmla="val 50000"/>
            </a:avLst>
          </a:prstGeom>
          <a:ln w="19050">
            <a:solidFill>
              <a:srgbClr val="7A81F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12" name="4 Gráfico">
            <a:extLst>
              <a:ext uri="{FF2B5EF4-FFF2-40B4-BE49-F238E27FC236}">
                <a16:creationId xmlns:a16="http://schemas.microsoft.com/office/drawing/2014/main" xmlns="" id="{43DD6EFB-CDD5-4F07-8D19-672F5685CE7B}"/>
              </a:ext>
            </a:extLst>
          </p:cNvPr>
          <p:cNvGraphicFramePr>
            <a:graphicFrameLocks/>
          </p:cNvGraphicFramePr>
          <p:nvPr/>
        </p:nvGraphicFramePr>
        <p:xfrm>
          <a:off x="8069171" y="2853751"/>
          <a:ext cx="2845914" cy="25468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13" name="Título 1">
            <a:extLst>
              <a:ext uri="{FF2B5EF4-FFF2-40B4-BE49-F238E27FC236}">
                <a16:creationId xmlns:a16="http://schemas.microsoft.com/office/drawing/2014/main" xmlns="" id="{7BD0BE82-A6F6-46A6-A155-FC5B104266ED}"/>
              </a:ext>
            </a:extLst>
          </p:cNvPr>
          <p:cNvSpPr txBox="1">
            <a:spLocks/>
          </p:cNvSpPr>
          <p:nvPr/>
        </p:nvSpPr>
        <p:spPr>
          <a:xfrm>
            <a:off x="3302418" y="847305"/>
            <a:ext cx="4282664" cy="532271"/>
          </a:xfrm>
          <a:prstGeom prst="rect">
            <a:avLst/>
          </a:prstGeom>
        </p:spPr>
        <p:txBody>
          <a:bodyPr anchor="ctr"/>
          <a:lstStyle>
            <a:defPPr>
              <a:defRPr lang="es-MX"/>
            </a:defPPr>
            <a:lvl1pPr algn="ctr" defTabSz="981151">
              <a:defRPr b="1" i="1"/>
            </a:lvl1pPr>
            <a:lvl2pPr marL="490576" defTabSz="981151">
              <a:defRPr sz="1931"/>
            </a:lvl2pPr>
            <a:lvl3pPr marL="981151" defTabSz="981151">
              <a:defRPr sz="1931"/>
            </a:lvl3pPr>
            <a:lvl4pPr marL="1471727" defTabSz="981151">
              <a:defRPr sz="1931"/>
            </a:lvl4pPr>
            <a:lvl5pPr marL="1962302" defTabSz="981151">
              <a:defRPr sz="1931"/>
            </a:lvl5pPr>
            <a:lvl6pPr marL="2452878" defTabSz="981151">
              <a:defRPr sz="1931"/>
            </a:lvl6pPr>
            <a:lvl7pPr marL="2943454" defTabSz="981151">
              <a:defRPr sz="1931"/>
            </a:lvl7pPr>
            <a:lvl8pPr marL="3434029" defTabSz="981151">
              <a:defRPr sz="1931"/>
            </a:lvl8pPr>
            <a:lvl9pPr marL="3924605" defTabSz="981151">
              <a:defRPr sz="1931"/>
            </a:lvl9pPr>
          </a:lstStyle>
          <a:p>
            <a:endParaRPr lang="es-MX" sz="1350" dirty="0"/>
          </a:p>
        </p:txBody>
      </p:sp>
      <p:sp>
        <p:nvSpPr>
          <p:cNvPr id="214" name="1 Título">
            <a:extLst>
              <a:ext uri="{FF2B5EF4-FFF2-40B4-BE49-F238E27FC236}">
                <a16:creationId xmlns:a16="http://schemas.microsoft.com/office/drawing/2014/main" xmlns="" id="{3C86F9D3-E093-48F2-8AAE-84C9628FCAC7}"/>
              </a:ext>
            </a:extLst>
          </p:cNvPr>
          <p:cNvSpPr txBox="1">
            <a:spLocks/>
          </p:cNvSpPr>
          <p:nvPr/>
        </p:nvSpPr>
        <p:spPr bwMode="gray">
          <a:xfrm>
            <a:off x="19505" y="843194"/>
            <a:ext cx="6890549" cy="388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1544" tIns="30772" rIns="61544" bIns="30772" anchor="ctr"/>
          <a:lstStyle/>
          <a:p>
            <a:r>
              <a:rPr lang="es-MX" sz="1200" dirty="0">
                <a:latin typeface="Arial" pitchFamily="34" charset="0"/>
                <a:cs typeface="Arial" pitchFamily="34" charset="0"/>
              </a:rPr>
              <a:t>De enero a diciembre 2021,   las centrales eléctricas en México inyectaron  a la red  </a:t>
            </a:r>
            <a:r>
              <a:rPr lang="es-MX" sz="1200" b="1" dirty="0">
                <a:latin typeface="Arial" pitchFamily="34" charset="0"/>
                <a:cs typeface="Arial" pitchFamily="34" charset="0"/>
              </a:rPr>
              <a:t>320,811 GWh</a:t>
            </a:r>
            <a:endParaRPr lang="es-MX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5" name="Título 59">
            <a:extLst>
              <a:ext uri="{FF2B5EF4-FFF2-40B4-BE49-F238E27FC236}">
                <a16:creationId xmlns:a16="http://schemas.microsoft.com/office/drawing/2014/main" xmlns="" id="{86428596-8F8C-4C71-BB1C-50EBA316D74D}"/>
              </a:ext>
            </a:extLst>
          </p:cNvPr>
          <p:cNvSpPr txBox="1">
            <a:spLocks/>
          </p:cNvSpPr>
          <p:nvPr/>
        </p:nvSpPr>
        <p:spPr>
          <a:xfrm>
            <a:off x="4342786" y="154828"/>
            <a:ext cx="5263411" cy="558377"/>
          </a:xfrm>
          <a:prstGeom prst="rect">
            <a:avLst/>
          </a:prstGeom>
        </p:spPr>
        <p:txBody>
          <a:bodyPr/>
          <a:lstStyle>
            <a:lvl1pPr algn="ctr" defTabSz="685145" rtl="0" eaLnBrk="1" latinLnBrk="0" hangingPunct="1">
              <a:spcBef>
                <a:spcPct val="0"/>
              </a:spcBef>
              <a:buNone/>
              <a:defRPr lang="es-MX" sz="1467" b="1" i="1" kern="1200" dirty="0">
                <a:solidFill>
                  <a:srgbClr val="008C5D"/>
                </a:solidFill>
                <a:effectLst/>
                <a:latin typeface="Helvetica LT Std Bold Condensed" pitchFamily="2" charset="0"/>
                <a:ea typeface="+mn-ea"/>
                <a:cs typeface="+mn-cs"/>
              </a:defRPr>
            </a:lvl1pPr>
          </a:lstStyle>
          <a:p>
            <a:r>
              <a:rPr lang="es-MX"/>
              <a:t>Energía inyectada a la red, sin importación</a:t>
            </a:r>
            <a:br>
              <a:rPr lang="es-MX"/>
            </a:br>
            <a:r>
              <a:rPr lang="es-MX"/>
              <a:t>enero – diciembre 2021</a:t>
            </a:r>
          </a:p>
        </p:txBody>
      </p:sp>
      <p:sp>
        <p:nvSpPr>
          <p:cNvPr id="216" name="CuadroTexto 98">
            <a:extLst>
              <a:ext uri="{FF2B5EF4-FFF2-40B4-BE49-F238E27FC236}">
                <a16:creationId xmlns:a16="http://schemas.microsoft.com/office/drawing/2014/main" xmlns="" id="{393A5B2E-46D7-432A-B3B2-D4ACD714CF84}"/>
              </a:ext>
            </a:extLst>
          </p:cNvPr>
          <p:cNvSpPr txBox="1"/>
          <p:nvPr/>
        </p:nvSpPr>
        <p:spPr>
          <a:xfrm>
            <a:off x="6027357" y="3718916"/>
            <a:ext cx="175484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1600" b="1" dirty="0">
                <a:latin typeface="Arial" charset="0"/>
                <a:ea typeface="MS PGothic" charset="0"/>
                <a:cs typeface="MS PGothic" charset="0"/>
              </a:rPr>
              <a:t>320,811 </a:t>
            </a:r>
            <a:r>
              <a:rPr lang="es-ES" sz="1600" b="1" dirty="0" err="1">
                <a:latin typeface="Arial" charset="0"/>
                <a:ea typeface="MS PGothic" charset="0"/>
                <a:cs typeface="MS PGothic" charset="0"/>
              </a:rPr>
              <a:t>GWh</a:t>
            </a:r>
            <a:endParaRPr lang="es-ES" sz="200" b="1" dirty="0">
              <a:latin typeface="Arial" charset="0"/>
              <a:ea typeface="MS PGothic" charset="0"/>
              <a:cs typeface="MS PGothic" charset="0"/>
            </a:endParaRPr>
          </a:p>
        </p:txBody>
      </p:sp>
      <p:sp>
        <p:nvSpPr>
          <p:cNvPr id="217" name="CuadroTexto 25">
            <a:extLst>
              <a:ext uri="{FF2B5EF4-FFF2-40B4-BE49-F238E27FC236}">
                <a16:creationId xmlns:a16="http://schemas.microsoft.com/office/drawing/2014/main" xmlns="" id="{24A3AA6A-EB67-4FFF-9359-1956079044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38143" y="3857581"/>
            <a:ext cx="153279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ES" sz="1200" b="1" dirty="0" err="1"/>
              <a:t>Geotermoeléctrica</a:t>
            </a:r>
            <a:endParaRPr lang="es-ES" sz="1200" b="1" dirty="0"/>
          </a:p>
          <a:p>
            <a:pPr algn="ctr"/>
            <a:r>
              <a:rPr lang="es-ES" sz="1200" b="1" dirty="0">
                <a:solidFill>
                  <a:srgbClr val="A6A6A6"/>
                </a:solidFill>
              </a:rPr>
              <a:t>4,457 </a:t>
            </a:r>
            <a:r>
              <a:rPr lang="es-ES" sz="1200" b="1" dirty="0" err="1">
                <a:solidFill>
                  <a:srgbClr val="A6A6A6"/>
                </a:solidFill>
              </a:rPr>
              <a:t>GWh</a:t>
            </a:r>
            <a:endParaRPr lang="es-ES" sz="1200" b="1" dirty="0">
              <a:solidFill>
                <a:srgbClr val="A6A6A6"/>
              </a:solidFill>
            </a:endParaRPr>
          </a:p>
        </p:txBody>
      </p:sp>
      <p:sp>
        <p:nvSpPr>
          <p:cNvPr id="218" name="CuadroTexto 35">
            <a:extLst>
              <a:ext uri="{FF2B5EF4-FFF2-40B4-BE49-F238E27FC236}">
                <a16:creationId xmlns:a16="http://schemas.microsoft.com/office/drawing/2014/main" xmlns="" id="{383D27D7-2144-4BCD-826A-4017CE7F3A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79539" y="2778737"/>
            <a:ext cx="120898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ES" sz="1200" b="1" dirty="0"/>
              <a:t>Hidroeléctrica</a:t>
            </a:r>
          </a:p>
          <a:p>
            <a:pPr algn="ctr"/>
            <a:r>
              <a:rPr lang="es-ES" sz="1200" b="1" dirty="0">
                <a:solidFill>
                  <a:srgbClr val="A6A6A6"/>
                </a:solidFill>
              </a:rPr>
              <a:t>34,258 </a:t>
            </a:r>
            <a:r>
              <a:rPr lang="es-ES" sz="1200" b="1" dirty="0" err="1">
                <a:solidFill>
                  <a:srgbClr val="A6A6A6"/>
                </a:solidFill>
              </a:rPr>
              <a:t>GWh</a:t>
            </a:r>
            <a:endParaRPr lang="es-ES" sz="1200" b="1" dirty="0"/>
          </a:p>
        </p:txBody>
      </p:sp>
      <p:sp>
        <p:nvSpPr>
          <p:cNvPr id="219" name="CuadroTexto 36">
            <a:extLst>
              <a:ext uri="{FF2B5EF4-FFF2-40B4-BE49-F238E27FC236}">
                <a16:creationId xmlns:a16="http://schemas.microsoft.com/office/drawing/2014/main" xmlns="" id="{9854183D-693E-4F42-B460-4FEA0FF06C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3838" y="4764453"/>
            <a:ext cx="114165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ES" sz="1200" b="1" dirty="0" err="1"/>
              <a:t>Eoloeléctrica</a:t>
            </a:r>
            <a:endParaRPr lang="es-ES" sz="1200" b="1" dirty="0"/>
          </a:p>
          <a:p>
            <a:pPr algn="ctr"/>
            <a:r>
              <a:rPr lang="es-ES" sz="1200" b="1" dirty="0">
                <a:solidFill>
                  <a:srgbClr val="A6A6A6"/>
                </a:solidFill>
              </a:rPr>
              <a:t>21,266 </a:t>
            </a:r>
            <a:r>
              <a:rPr lang="es-ES" sz="1200" b="1" dirty="0" err="1">
                <a:solidFill>
                  <a:srgbClr val="A6A6A6"/>
                </a:solidFill>
              </a:rPr>
              <a:t>GWh</a:t>
            </a:r>
            <a:endParaRPr lang="es-ES" sz="1200" b="1" dirty="0">
              <a:solidFill>
                <a:srgbClr val="A6A6A6"/>
              </a:solidFill>
            </a:endParaRPr>
          </a:p>
        </p:txBody>
      </p:sp>
      <p:sp>
        <p:nvSpPr>
          <p:cNvPr id="220" name="CuadroTexto 37">
            <a:extLst>
              <a:ext uri="{FF2B5EF4-FFF2-40B4-BE49-F238E27FC236}">
                <a16:creationId xmlns:a16="http://schemas.microsoft.com/office/drawing/2014/main" xmlns="" id="{AE672513-D6BF-461F-9583-B429A14CFF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024" y="6341718"/>
            <a:ext cx="11015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MX" sz="1200" b="1" dirty="0"/>
              <a:t>Fotovoltaico</a:t>
            </a:r>
          </a:p>
          <a:p>
            <a:pPr algn="ctr"/>
            <a:r>
              <a:rPr lang="es-ES" sz="1200" b="1" dirty="0">
                <a:solidFill>
                  <a:srgbClr val="A6A6A6"/>
                </a:solidFill>
              </a:rPr>
              <a:t>16,893 </a:t>
            </a:r>
            <a:r>
              <a:rPr lang="es-ES" sz="1200" b="1" dirty="0" err="1">
                <a:solidFill>
                  <a:srgbClr val="A6A6A6"/>
                </a:solidFill>
              </a:rPr>
              <a:t>GWh</a:t>
            </a:r>
            <a:endParaRPr lang="es-ES" sz="1200" b="1" dirty="0">
              <a:solidFill>
                <a:srgbClr val="A6A6A6"/>
              </a:solidFill>
            </a:endParaRPr>
          </a:p>
        </p:txBody>
      </p:sp>
      <p:sp>
        <p:nvSpPr>
          <p:cNvPr id="221" name="CuadroTexto 40">
            <a:extLst>
              <a:ext uri="{FF2B5EF4-FFF2-40B4-BE49-F238E27FC236}">
                <a16:creationId xmlns:a16="http://schemas.microsoft.com/office/drawing/2014/main" xmlns="" id="{6FDFA174-A8EA-42F2-A6AE-529B6F5732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99912" y="2542360"/>
            <a:ext cx="662361" cy="276999"/>
          </a:xfrm>
          <a:prstGeom prst="rect">
            <a:avLst/>
          </a:prstGeom>
          <a:noFill/>
          <a:ln w="12700">
            <a:solidFill>
              <a:srgbClr val="00B0F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1200" b="1" dirty="0"/>
              <a:t>10.7 %</a:t>
            </a:r>
          </a:p>
        </p:txBody>
      </p:sp>
      <p:sp>
        <p:nvSpPr>
          <p:cNvPr id="222" name="CuadroTexto 41">
            <a:extLst>
              <a:ext uri="{FF2B5EF4-FFF2-40B4-BE49-F238E27FC236}">
                <a16:creationId xmlns:a16="http://schemas.microsoft.com/office/drawing/2014/main" xmlns="" id="{21CDCDB3-972D-490E-8B23-FE5A70967F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7401" y="4539322"/>
            <a:ext cx="534121" cy="276999"/>
          </a:xfrm>
          <a:prstGeom prst="rect">
            <a:avLst/>
          </a:prstGeom>
          <a:noFill/>
          <a:ln w="1270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1200" b="1" dirty="0"/>
              <a:t>6.6%</a:t>
            </a:r>
          </a:p>
        </p:txBody>
      </p:sp>
      <p:sp>
        <p:nvSpPr>
          <p:cNvPr id="223" name="CuadroTexto 42">
            <a:extLst>
              <a:ext uri="{FF2B5EF4-FFF2-40B4-BE49-F238E27FC236}">
                <a16:creationId xmlns:a16="http://schemas.microsoft.com/office/drawing/2014/main" xmlns="" id="{72348C0E-0F43-4E57-B8D5-7FF9C86E739D}"/>
              </a:ext>
            </a:extLst>
          </p:cNvPr>
          <p:cNvSpPr txBox="1"/>
          <p:nvPr/>
        </p:nvSpPr>
        <p:spPr>
          <a:xfrm>
            <a:off x="6857020" y="6094650"/>
            <a:ext cx="534121" cy="276999"/>
          </a:xfrm>
          <a:prstGeom prst="rect">
            <a:avLst/>
          </a:prstGeom>
          <a:noFill/>
          <a:ln w="12700">
            <a:solidFill>
              <a:srgbClr val="FFFF00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1200" b="1" dirty="0">
                <a:latin typeface="Arial" charset="0"/>
                <a:ea typeface="MS PGothic" charset="0"/>
                <a:cs typeface="MS PGothic" charset="0"/>
              </a:rPr>
              <a:t>5.3%</a:t>
            </a:r>
          </a:p>
        </p:txBody>
      </p:sp>
      <p:sp>
        <p:nvSpPr>
          <p:cNvPr id="224" name="CuadroTexto 48">
            <a:extLst>
              <a:ext uri="{FF2B5EF4-FFF2-40B4-BE49-F238E27FC236}">
                <a16:creationId xmlns:a16="http://schemas.microsoft.com/office/drawing/2014/main" xmlns="" id="{D98CDDA3-6ECF-4A2C-9349-DA9F2B4843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54480" y="5756030"/>
            <a:ext cx="10482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ES" sz="1200" b="1" dirty="0"/>
              <a:t>Nuclear</a:t>
            </a:r>
          </a:p>
          <a:p>
            <a:pPr algn="ctr"/>
            <a:r>
              <a:rPr lang="es-ES" sz="1200" b="1" dirty="0">
                <a:solidFill>
                  <a:srgbClr val="A6A6A6"/>
                </a:solidFill>
              </a:rPr>
              <a:t>11,606 </a:t>
            </a:r>
            <a:r>
              <a:rPr lang="es-ES" sz="1200" b="1" dirty="0" err="1">
                <a:solidFill>
                  <a:srgbClr val="A6A6A6"/>
                </a:solidFill>
              </a:rPr>
              <a:t>GWh</a:t>
            </a:r>
            <a:endParaRPr lang="es-ES" sz="1200" b="1" dirty="0">
              <a:solidFill>
                <a:srgbClr val="A6A6A6"/>
              </a:solidFill>
            </a:endParaRPr>
          </a:p>
        </p:txBody>
      </p:sp>
      <p:sp>
        <p:nvSpPr>
          <p:cNvPr id="225" name="1 Título">
            <a:extLst>
              <a:ext uri="{FF2B5EF4-FFF2-40B4-BE49-F238E27FC236}">
                <a16:creationId xmlns:a16="http://schemas.microsoft.com/office/drawing/2014/main" xmlns="" id="{FB5156FB-8CAE-41F8-8286-FFE81AAB4781}"/>
              </a:ext>
            </a:extLst>
          </p:cNvPr>
          <p:cNvSpPr txBox="1">
            <a:spLocks/>
          </p:cNvSpPr>
          <p:nvPr/>
        </p:nvSpPr>
        <p:spPr bwMode="gray">
          <a:xfrm>
            <a:off x="90768" y="6506548"/>
            <a:ext cx="2692125" cy="31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2058" tIns="41029" rIns="82058" bIns="41029" numCol="1" anchor="ctr" anchorCtr="0" compatLnSpc="1">
            <a:prstTxWarp prst="textNoShape">
              <a:avLst/>
            </a:prstTxWarp>
            <a:noAutofit/>
          </a:bodyPr>
          <a:lstStyle>
            <a:lvl1pPr algn="r" defTabSz="912813" rtl="0" fontAlgn="base">
              <a:spcBef>
                <a:spcPct val="0"/>
              </a:spcBef>
              <a:spcAft>
                <a:spcPct val="0"/>
              </a:spcAft>
              <a:defRPr sz="2200" b="1" i="0" kern="1200">
                <a:solidFill>
                  <a:schemeClr val="tx1"/>
                </a:solidFill>
                <a:latin typeface="+mj-lt"/>
                <a:ea typeface="+mj-ea"/>
                <a:cs typeface="Arial"/>
              </a:defRPr>
            </a:lvl1pPr>
            <a:lvl2pPr algn="ctr" defTabSz="912813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algn="ctr" defTabSz="912813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algn="ctr" defTabSz="912813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algn="ctr" defTabSz="912813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457200" algn="ctr" defTabSz="912813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914400" algn="ctr" defTabSz="912813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ctr" defTabSz="912813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ctr" defTabSz="912813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/>
            <a:r>
              <a:rPr lang="es-MX" sz="1000" b="0" dirty="0">
                <a:latin typeface="Arial Narrow" pitchFamily="34" charset="0"/>
                <a:ea typeface="Verdana" pitchFamily="34" charset="0"/>
                <a:cs typeface="Verdana" pitchFamily="34" charset="0"/>
              </a:rPr>
              <a:t>Fuente: EPS Transmisión y EPS Distribución </a:t>
            </a:r>
          </a:p>
        </p:txBody>
      </p:sp>
      <p:sp>
        <p:nvSpPr>
          <p:cNvPr id="226" name="CuadroTexto 41">
            <a:extLst>
              <a:ext uri="{FF2B5EF4-FFF2-40B4-BE49-F238E27FC236}">
                <a16:creationId xmlns:a16="http://schemas.microsoft.com/office/drawing/2014/main" xmlns="" id="{B9493F08-23C3-4E9F-902B-9BA17C0214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92621" y="5506864"/>
            <a:ext cx="577402" cy="276999"/>
          </a:xfrm>
          <a:prstGeom prst="rect">
            <a:avLst/>
          </a:prstGeom>
          <a:noFill/>
          <a:ln w="12700">
            <a:solidFill>
              <a:srgbClr val="FFC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1200" b="1" dirty="0"/>
              <a:t>3.6 %</a:t>
            </a:r>
          </a:p>
        </p:txBody>
      </p:sp>
      <p:sp>
        <p:nvSpPr>
          <p:cNvPr id="227" name="CuadroTexto 40">
            <a:extLst>
              <a:ext uri="{FF2B5EF4-FFF2-40B4-BE49-F238E27FC236}">
                <a16:creationId xmlns:a16="http://schemas.microsoft.com/office/drawing/2014/main" xmlns="" id="{D3A32F4E-0D00-4840-B147-D38E72C70A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3205" y="4597502"/>
            <a:ext cx="619080" cy="276999"/>
          </a:xfrm>
          <a:prstGeom prst="rect">
            <a:avLst/>
          </a:prstGeom>
          <a:noFill/>
          <a:ln w="12700">
            <a:solidFill>
              <a:srgbClr val="D6D6D6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1200" b="1" dirty="0"/>
              <a:t>57.9%</a:t>
            </a:r>
          </a:p>
        </p:txBody>
      </p:sp>
      <p:sp>
        <p:nvSpPr>
          <p:cNvPr id="228" name="CuadroTexto 48">
            <a:extLst>
              <a:ext uri="{FF2B5EF4-FFF2-40B4-BE49-F238E27FC236}">
                <a16:creationId xmlns:a16="http://schemas.microsoft.com/office/drawing/2014/main" xmlns="" id="{B934B1D0-6B34-4BEE-B64A-659AC643F6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0571" y="2774636"/>
            <a:ext cx="10567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ES" sz="1200" b="1" dirty="0"/>
              <a:t>Vapor</a:t>
            </a:r>
          </a:p>
          <a:p>
            <a:pPr algn="ctr"/>
            <a:r>
              <a:rPr lang="es-ES" sz="1200" b="1" dirty="0">
                <a:solidFill>
                  <a:srgbClr val="A6A6A6"/>
                </a:solidFill>
              </a:rPr>
              <a:t>22,549 </a:t>
            </a:r>
            <a:r>
              <a:rPr lang="es-ES" sz="1200" b="1" dirty="0" err="1">
                <a:solidFill>
                  <a:srgbClr val="A6A6A6"/>
                </a:solidFill>
              </a:rPr>
              <a:t>GWh</a:t>
            </a:r>
            <a:endParaRPr lang="es-ES" sz="1200" b="1" dirty="0">
              <a:solidFill>
                <a:srgbClr val="A6A6A6"/>
              </a:solidFill>
            </a:endParaRPr>
          </a:p>
        </p:txBody>
      </p:sp>
      <p:sp>
        <p:nvSpPr>
          <p:cNvPr id="229" name="CuadroTexto 40">
            <a:extLst>
              <a:ext uri="{FF2B5EF4-FFF2-40B4-BE49-F238E27FC236}">
                <a16:creationId xmlns:a16="http://schemas.microsoft.com/office/drawing/2014/main" xmlns="" id="{45D81AED-10FF-4DD1-84CC-A16F0DB53E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1332" y="2566251"/>
            <a:ext cx="605433" cy="276999"/>
          </a:xfrm>
          <a:prstGeom prst="rect">
            <a:avLst/>
          </a:prstGeom>
          <a:noFill/>
          <a:ln w="12700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1200" b="1" dirty="0"/>
              <a:t>7.0 %</a:t>
            </a:r>
          </a:p>
        </p:txBody>
      </p:sp>
      <p:sp>
        <p:nvSpPr>
          <p:cNvPr id="230" name="CuadroTexto 48">
            <a:extLst>
              <a:ext uri="{FF2B5EF4-FFF2-40B4-BE49-F238E27FC236}">
                <a16:creationId xmlns:a16="http://schemas.microsoft.com/office/drawing/2014/main" xmlns="" id="{42F5C544-4913-4CC5-8711-76AA1972DE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7549" y="1660832"/>
            <a:ext cx="9717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ES" sz="1200" b="1" dirty="0"/>
              <a:t>Carbón</a:t>
            </a:r>
          </a:p>
          <a:p>
            <a:pPr algn="ctr"/>
            <a:r>
              <a:rPr lang="es-ES" sz="1200" b="1" dirty="0">
                <a:solidFill>
                  <a:srgbClr val="A6A6A6"/>
                </a:solidFill>
              </a:rPr>
              <a:t>8,704 </a:t>
            </a:r>
            <a:r>
              <a:rPr lang="es-ES" sz="1200" b="1" dirty="0" err="1">
                <a:solidFill>
                  <a:srgbClr val="A6A6A6"/>
                </a:solidFill>
              </a:rPr>
              <a:t>GWh</a:t>
            </a:r>
            <a:endParaRPr lang="es-ES" sz="1200" b="1" dirty="0">
              <a:solidFill>
                <a:srgbClr val="A6A6A6"/>
              </a:solidFill>
            </a:endParaRPr>
          </a:p>
        </p:txBody>
      </p:sp>
      <p:sp>
        <p:nvSpPr>
          <p:cNvPr id="231" name="CuadroTexto 48">
            <a:extLst>
              <a:ext uri="{FF2B5EF4-FFF2-40B4-BE49-F238E27FC236}">
                <a16:creationId xmlns:a16="http://schemas.microsoft.com/office/drawing/2014/main" xmlns="" id="{237EE977-1746-4E4D-AE4F-13DDFB75C5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1367" y="1198727"/>
            <a:ext cx="11443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" sz="1200" b="1" dirty="0" err="1"/>
              <a:t>Turbogas</a:t>
            </a:r>
            <a:endParaRPr lang="es-ES" sz="1200" b="1" dirty="0"/>
          </a:p>
          <a:p>
            <a:pPr algn="ctr"/>
            <a:r>
              <a:rPr lang="es-ES" sz="1200" b="1" dirty="0">
                <a:solidFill>
                  <a:srgbClr val="A6A6A6"/>
                </a:solidFill>
              </a:rPr>
              <a:t>13,312 </a:t>
            </a:r>
            <a:r>
              <a:rPr lang="es-ES" sz="1200" b="1" dirty="0" err="1">
                <a:solidFill>
                  <a:srgbClr val="A6A6A6"/>
                </a:solidFill>
              </a:rPr>
              <a:t>GWh</a:t>
            </a:r>
            <a:endParaRPr lang="es-ES" sz="1200" b="1" dirty="0">
              <a:solidFill>
                <a:srgbClr val="A6A6A6"/>
              </a:solidFill>
            </a:endParaRPr>
          </a:p>
        </p:txBody>
      </p:sp>
      <p:sp>
        <p:nvSpPr>
          <p:cNvPr id="232" name="CuadroTexto 40">
            <a:extLst>
              <a:ext uri="{FF2B5EF4-FFF2-40B4-BE49-F238E27FC236}">
                <a16:creationId xmlns:a16="http://schemas.microsoft.com/office/drawing/2014/main" xmlns="" id="{CF0D2C42-BAF0-42C4-AB75-BA77C057F4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96605" y="956002"/>
            <a:ext cx="577402" cy="276999"/>
          </a:xfrm>
          <a:prstGeom prst="rect">
            <a:avLst/>
          </a:prstGeom>
          <a:noFill/>
          <a:ln w="12700">
            <a:solidFill>
              <a:srgbClr val="942093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1200" b="1" dirty="0"/>
              <a:t>4.1 %</a:t>
            </a:r>
          </a:p>
        </p:txBody>
      </p:sp>
      <p:sp>
        <p:nvSpPr>
          <p:cNvPr id="233" name="CuadroTexto 40">
            <a:extLst>
              <a:ext uri="{FF2B5EF4-FFF2-40B4-BE49-F238E27FC236}">
                <a16:creationId xmlns:a16="http://schemas.microsoft.com/office/drawing/2014/main" xmlns="" id="{48D5374B-2CC5-4544-8A7C-145BF4BD31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9390" y="1437681"/>
            <a:ext cx="577402" cy="276999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1200" b="1" dirty="0"/>
              <a:t>2.7 %</a:t>
            </a:r>
          </a:p>
        </p:txBody>
      </p:sp>
      <p:sp>
        <p:nvSpPr>
          <p:cNvPr id="234" name="CuadroTexto 48">
            <a:extLst>
              <a:ext uri="{FF2B5EF4-FFF2-40B4-BE49-F238E27FC236}">
                <a16:creationId xmlns:a16="http://schemas.microsoft.com/office/drawing/2014/main" xmlns="" id="{0BD10595-DBA2-4D62-A341-15BD30D071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83612" y="1797978"/>
            <a:ext cx="164019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ES" sz="1200" b="1" dirty="0"/>
              <a:t>Combustión Interna</a:t>
            </a:r>
          </a:p>
          <a:p>
            <a:pPr algn="ctr"/>
            <a:r>
              <a:rPr lang="es-ES" sz="1200" b="1" dirty="0">
                <a:solidFill>
                  <a:srgbClr val="A6A6A6"/>
                </a:solidFill>
              </a:rPr>
              <a:t>2,079 </a:t>
            </a:r>
            <a:r>
              <a:rPr lang="es-ES" sz="1200" b="1" dirty="0" err="1">
                <a:solidFill>
                  <a:srgbClr val="A6A6A6"/>
                </a:solidFill>
              </a:rPr>
              <a:t>GWh</a:t>
            </a:r>
            <a:endParaRPr lang="es-ES" sz="1200" b="1" dirty="0">
              <a:solidFill>
                <a:srgbClr val="A6A6A6"/>
              </a:solidFill>
            </a:endParaRPr>
          </a:p>
        </p:txBody>
      </p:sp>
      <p:sp>
        <p:nvSpPr>
          <p:cNvPr id="235" name="CuadroTexto 40">
            <a:extLst>
              <a:ext uri="{FF2B5EF4-FFF2-40B4-BE49-F238E27FC236}">
                <a16:creationId xmlns:a16="http://schemas.microsoft.com/office/drawing/2014/main" xmlns="" id="{553639C4-5E4B-4E75-A759-1B552CC804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0379" y="1522332"/>
            <a:ext cx="691214" cy="276999"/>
          </a:xfrm>
          <a:prstGeom prst="rect">
            <a:avLst/>
          </a:prstGeom>
          <a:noFill/>
          <a:ln w="12700">
            <a:solidFill>
              <a:schemeClr val="accent3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1200" b="1" dirty="0"/>
              <a:t>0.65 %</a:t>
            </a:r>
          </a:p>
        </p:txBody>
      </p:sp>
      <p:sp>
        <p:nvSpPr>
          <p:cNvPr id="236" name="CuadroTexto 48">
            <a:extLst>
              <a:ext uri="{FF2B5EF4-FFF2-40B4-BE49-F238E27FC236}">
                <a16:creationId xmlns:a16="http://schemas.microsoft.com/office/drawing/2014/main" xmlns="" id="{9D7F3507-C0AB-4F47-8905-F33B04E800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4907" y="4851558"/>
            <a:ext cx="145264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ES" sz="1200" b="1" dirty="0"/>
              <a:t>Ciclo Combinado</a:t>
            </a:r>
          </a:p>
          <a:p>
            <a:pPr algn="ctr"/>
            <a:r>
              <a:rPr lang="es-ES" sz="1200" b="1" dirty="0">
                <a:solidFill>
                  <a:srgbClr val="A6A6A6"/>
                </a:solidFill>
              </a:rPr>
              <a:t>185,687 </a:t>
            </a:r>
            <a:r>
              <a:rPr lang="es-ES" sz="1200" b="1" dirty="0" err="1">
                <a:solidFill>
                  <a:srgbClr val="A6A6A6"/>
                </a:solidFill>
              </a:rPr>
              <a:t>GWh</a:t>
            </a:r>
            <a:endParaRPr lang="es-ES" sz="1200" b="1" dirty="0">
              <a:solidFill>
                <a:srgbClr val="A6A6A6"/>
              </a:solidFill>
            </a:endParaRPr>
          </a:p>
        </p:txBody>
      </p:sp>
      <p:sp>
        <p:nvSpPr>
          <p:cNvPr id="237" name="Rectángulo 52">
            <a:extLst>
              <a:ext uri="{FF2B5EF4-FFF2-40B4-BE49-F238E27FC236}">
                <a16:creationId xmlns:a16="http://schemas.microsoft.com/office/drawing/2014/main" xmlns="" id="{B2025DD2-6686-4B20-9AAE-46279F403DC3}"/>
              </a:ext>
            </a:extLst>
          </p:cNvPr>
          <p:cNvSpPr/>
          <p:nvPr/>
        </p:nvSpPr>
        <p:spPr>
          <a:xfrm>
            <a:off x="1169889" y="2509653"/>
            <a:ext cx="1725268" cy="730749"/>
          </a:xfrm>
          <a:prstGeom prst="rect">
            <a:avLst/>
          </a:prstGeom>
          <a:solidFill>
            <a:srgbClr val="9ABE2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r">
              <a:defRPr/>
            </a:pPr>
            <a:r>
              <a:rPr lang="es-ES" sz="1400" b="1" dirty="0">
                <a:solidFill>
                  <a:schemeClr val="accent2"/>
                </a:solidFill>
              </a:rPr>
              <a:t>Energía limpia</a:t>
            </a:r>
          </a:p>
          <a:p>
            <a:pPr algn="r">
              <a:defRPr/>
            </a:pPr>
            <a:r>
              <a:rPr lang="es-ES" sz="1400" b="1" dirty="0">
                <a:solidFill>
                  <a:schemeClr val="accent2"/>
                </a:solidFill>
              </a:rPr>
              <a:t>88,479 </a:t>
            </a:r>
            <a:r>
              <a:rPr lang="es-ES" sz="1400" b="1" dirty="0" err="1">
                <a:solidFill>
                  <a:schemeClr val="accent2"/>
                </a:solidFill>
              </a:rPr>
              <a:t>GWh</a:t>
            </a:r>
            <a:endParaRPr lang="es-ES" sz="1400" b="1" dirty="0">
              <a:solidFill>
                <a:schemeClr val="accent2"/>
              </a:solidFill>
            </a:endParaRPr>
          </a:p>
          <a:p>
            <a:pPr algn="r">
              <a:defRPr/>
            </a:pPr>
            <a:r>
              <a:rPr lang="es-ES" sz="1400" b="1" dirty="0">
                <a:solidFill>
                  <a:schemeClr val="accent2"/>
                </a:solidFill>
              </a:rPr>
              <a:t>27.58%</a:t>
            </a:r>
            <a:r>
              <a:rPr lang="es-ES" b="1" dirty="0">
                <a:solidFill>
                  <a:schemeClr val="accent2"/>
                </a:solidFill>
              </a:rPr>
              <a:t> </a:t>
            </a:r>
          </a:p>
        </p:txBody>
      </p:sp>
      <p:pic>
        <p:nvPicPr>
          <p:cNvPr id="238" name="Imagen 237">
            <a:extLst>
              <a:ext uri="{FF2B5EF4-FFF2-40B4-BE49-F238E27FC236}">
                <a16:creationId xmlns:a16="http://schemas.microsoft.com/office/drawing/2014/main" xmlns="" id="{4EC72A6A-FAC9-4125-8512-CC402DB447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3338" y="2454321"/>
            <a:ext cx="1025455" cy="900000"/>
          </a:xfrm>
          <a:prstGeom prst="rect">
            <a:avLst/>
          </a:prstGeom>
        </p:spPr>
      </p:pic>
      <p:pic>
        <p:nvPicPr>
          <p:cNvPr id="239" name="Imagen 238">
            <a:extLst>
              <a:ext uri="{FF2B5EF4-FFF2-40B4-BE49-F238E27FC236}">
                <a16:creationId xmlns:a16="http://schemas.microsoft.com/office/drawing/2014/main" xmlns="" id="{A7DBA2F8-07DE-4973-9104-9861DA36EB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3843" y="1561209"/>
            <a:ext cx="1025455" cy="900000"/>
          </a:xfrm>
          <a:prstGeom prst="rect">
            <a:avLst/>
          </a:prstGeom>
        </p:spPr>
      </p:pic>
      <p:cxnSp>
        <p:nvCxnSpPr>
          <p:cNvPr id="240" name="Conector recto 239">
            <a:extLst>
              <a:ext uri="{FF2B5EF4-FFF2-40B4-BE49-F238E27FC236}">
                <a16:creationId xmlns:a16="http://schemas.microsoft.com/office/drawing/2014/main" xmlns="" id="{A9E1D700-5631-4914-A941-2F9996919620}"/>
              </a:ext>
            </a:extLst>
          </p:cNvPr>
          <p:cNvCxnSpPr>
            <a:cxnSpLocks/>
          </p:cNvCxnSpPr>
          <p:nvPr/>
        </p:nvCxnSpPr>
        <p:spPr>
          <a:xfrm flipV="1">
            <a:off x="7719105" y="2135595"/>
            <a:ext cx="721967" cy="341790"/>
          </a:xfrm>
          <a:prstGeom prst="line">
            <a:avLst/>
          </a:prstGeom>
          <a:ln w="190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1" name="Imagen 240">
            <a:extLst>
              <a:ext uri="{FF2B5EF4-FFF2-40B4-BE49-F238E27FC236}">
                <a16:creationId xmlns:a16="http://schemas.microsoft.com/office/drawing/2014/main" xmlns="" id="{3B5A47DC-2688-49D5-A171-9D5A3D8A0B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1816" y="1400791"/>
            <a:ext cx="900000" cy="900000"/>
          </a:xfrm>
          <a:prstGeom prst="rect">
            <a:avLst/>
          </a:prstGeom>
        </p:spPr>
      </p:pic>
      <p:cxnSp>
        <p:nvCxnSpPr>
          <p:cNvPr id="242" name="Conector angular 66">
            <a:extLst>
              <a:ext uri="{FF2B5EF4-FFF2-40B4-BE49-F238E27FC236}">
                <a16:creationId xmlns:a16="http://schemas.microsoft.com/office/drawing/2014/main" xmlns="" id="{C64D4CF5-7E8F-4EE5-A382-3C18422D5E6A}"/>
              </a:ext>
            </a:extLst>
          </p:cNvPr>
          <p:cNvCxnSpPr>
            <a:cxnSpLocks/>
          </p:cNvCxnSpPr>
          <p:nvPr/>
        </p:nvCxnSpPr>
        <p:spPr>
          <a:xfrm rot="10800000">
            <a:off x="6011817" y="1771950"/>
            <a:ext cx="1133914" cy="548793"/>
          </a:xfrm>
          <a:prstGeom prst="bentConnector3">
            <a:avLst>
              <a:gd name="adj1" fmla="val 4915"/>
            </a:avLst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Conector angular 69">
            <a:extLst>
              <a:ext uri="{FF2B5EF4-FFF2-40B4-BE49-F238E27FC236}">
                <a16:creationId xmlns:a16="http://schemas.microsoft.com/office/drawing/2014/main" xmlns="" id="{F97CBAF1-B991-4899-A531-15A9DF6A1178}"/>
              </a:ext>
            </a:extLst>
          </p:cNvPr>
          <p:cNvCxnSpPr>
            <a:cxnSpLocks/>
          </p:cNvCxnSpPr>
          <p:nvPr/>
        </p:nvCxnSpPr>
        <p:spPr>
          <a:xfrm>
            <a:off x="8522515" y="3479107"/>
            <a:ext cx="565064" cy="247522"/>
          </a:xfrm>
          <a:prstGeom prst="bentConnector3">
            <a:avLst>
              <a:gd name="adj1" fmla="val 50000"/>
            </a:avLst>
          </a:prstGeom>
          <a:ln w="19050">
            <a:solidFill>
              <a:srgbClr val="005493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4" name="Imagen 243">
            <a:extLst>
              <a:ext uri="{FF2B5EF4-FFF2-40B4-BE49-F238E27FC236}">
                <a16:creationId xmlns:a16="http://schemas.microsoft.com/office/drawing/2014/main" xmlns="" id="{F6AF9484-CB99-4A08-AF49-8CBA1953CE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3402" y="2320742"/>
            <a:ext cx="1045017" cy="1045017"/>
          </a:xfrm>
          <a:prstGeom prst="rect">
            <a:avLst/>
          </a:prstGeom>
        </p:spPr>
      </p:pic>
      <p:pic>
        <p:nvPicPr>
          <p:cNvPr id="245" name="Imagen 244">
            <a:extLst>
              <a:ext uri="{FF2B5EF4-FFF2-40B4-BE49-F238E27FC236}">
                <a16:creationId xmlns:a16="http://schemas.microsoft.com/office/drawing/2014/main" xmlns="" id="{1152D77E-9ABC-47D1-8DD7-2176AD0557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03141" y="4122148"/>
            <a:ext cx="454511" cy="454511"/>
          </a:xfrm>
          <a:prstGeom prst="rect">
            <a:avLst/>
          </a:prstGeom>
        </p:spPr>
      </p:pic>
      <p:pic>
        <p:nvPicPr>
          <p:cNvPr id="246" name="Imagen 245">
            <a:extLst>
              <a:ext uri="{FF2B5EF4-FFF2-40B4-BE49-F238E27FC236}">
                <a16:creationId xmlns:a16="http://schemas.microsoft.com/office/drawing/2014/main" xmlns="" id="{5168EEC7-2D84-4D12-9476-5278A0AC449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60419" y="4118886"/>
            <a:ext cx="435022" cy="435022"/>
          </a:xfrm>
          <a:prstGeom prst="rect">
            <a:avLst/>
          </a:prstGeom>
        </p:spPr>
      </p:pic>
      <p:sp>
        <p:nvSpPr>
          <p:cNvPr id="247" name="Rectángulo 52">
            <a:extLst>
              <a:ext uri="{FF2B5EF4-FFF2-40B4-BE49-F238E27FC236}">
                <a16:creationId xmlns:a16="http://schemas.microsoft.com/office/drawing/2014/main" xmlns="" id="{A7664032-F53E-4F82-8CF4-D1B4C7E6A04F}"/>
              </a:ext>
            </a:extLst>
          </p:cNvPr>
          <p:cNvSpPr/>
          <p:nvPr/>
        </p:nvSpPr>
        <p:spPr>
          <a:xfrm>
            <a:off x="1135076" y="4160542"/>
            <a:ext cx="1705875" cy="730749"/>
          </a:xfrm>
          <a:prstGeom prst="rect">
            <a:avLst/>
          </a:prstGeom>
          <a:solidFill>
            <a:schemeClr val="accent2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r">
              <a:defRPr/>
            </a:pPr>
            <a:r>
              <a:rPr lang="es-ES" sz="1400" b="1" dirty="0">
                <a:solidFill>
                  <a:schemeClr val="accent2"/>
                </a:solidFill>
              </a:rPr>
              <a:t>Energía fósil</a:t>
            </a:r>
          </a:p>
          <a:p>
            <a:pPr algn="r">
              <a:defRPr/>
            </a:pPr>
            <a:r>
              <a:rPr lang="es-ES" sz="1400" b="1" dirty="0">
                <a:solidFill>
                  <a:schemeClr val="bg2"/>
                </a:solidFill>
              </a:rPr>
              <a:t>232,332 </a:t>
            </a:r>
            <a:r>
              <a:rPr lang="es-ES" sz="1400" b="1" dirty="0" err="1">
                <a:solidFill>
                  <a:schemeClr val="bg2"/>
                </a:solidFill>
              </a:rPr>
              <a:t>GWh</a:t>
            </a:r>
            <a:r>
              <a:rPr lang="es-ES" sz="1400" b="1" dirty="0">
                <a:solidFill>
                  <a:schemeClr val="bg2"/>
                </a:solidFill>
              </a:rPr>
              <a:t> </a:t>
            </a:r>
            <a:r>
              <a:rPr lang="es-ES" sz="1400" b="1" dirty="0">
                <a:solidFill>
                  <a:schemeClr val="accent2"/>
                </a:solidFill>
              </a:rPr>
              <a:t>72.42%</a:t>
            </a:r>
            <a:r>
              <a:rPr lang="es-ES" b="1" dirty="0">
                <a:solidFill>
                  <a:schemeClr val="accent2"/>
                </a:solidFill>
              </a:rPr>
              <a:t> </a:t>
            </a:r>
          </a:p>
        </p:txBody>
      </p:sp>
      <p:pic>
        <p:nvPicPr>
          <p:cNvPr id="248" name="Imagen 247">
            <a:extLst>
              <a:ext uri="{FF2B5EF4-FFF2-40B4-BE49-F238E27FC236}">
                <a16:creationId xmlns:a16="http://schemas.microsoft.com/office/drawing/2014/main" xmlns="" id="{344B600C-B204-4DAF-9D2A-FC89B15774A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8589" y="3996285"/>
            <a:ext cx="1045017" cy="1045017"/>
          </a:xfrm>
          <a:prstGeom prst="rect">
            <a:avLst/>
          </a:prstGeom>
        </p:spPr>
      </p:pic>
      <p:grpSp>
        <p:nvGrpSpPr>
          <p:cNvPr id="250" name="Grupo 249">
            <a:extLst>
              <a:ext uri="{FF2B5EF4-FFF2-40B4-BE49-F238E27FC236}">
                <a16:creationId xmlns:a16="http://schemas.microsoft.com/office/drawing/2014/main" xmlns="" id="{AA476974-EB04-4450-9F5D-B85793AFFA34}"/>
              </a:ext>
            </a:extLst>
          </p:cNvPr>
          <p:cNvGrpSpPr/>
          <p:nvPr/>
        </p:nvGrpSpPr>
        <p:grpSpPr>
          <a:xfrm>
            <a:off x="8478632" y="5186182"/>
            <a:ext cx="860994" cy="900000"/>
            <a:chOff x="8478632" y="5186182"/>
            <a:chExt cx="860994" cy="900000"/>
          </a:xfrm>
        </p:grpSpPr>
        <p:pic>
          <p:nvPicPr>
            <p:cNvPr id="251" name="Imagen 250">
              <a:extLst>
                <a:ext uri="{FF2B5EF4-FFF2-40B4-BE49-F238E27FC236}">
                  <a16:creationId xmlns:a16="http://schemas.microsoft.com/office/drawing/2014/main" xmlns="" id="{568DDC41-C7DD-4DBB-AECF-691AE74F3B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478632" y="5186182"/>
              <a:ext cx="860994" cy="900000"/>
            </a:xfrm>
            <a:prstGeom prst="rect">
              <a:avLst/>
            </a:prstGeom>
          </p:spPr>
        </p:pic>
        <p:sp>
          <p:nvSpPr>
            <p:cNvPr id="252" name="Elipse 251">
              <a:extLst>
                <a:ext uri="{FF2B5EF4-FFF2-40B4-BE49-F238E27FC236}">
                  <a16:creationId xmlns:a16="http://schemas.microsoft.com/office/drawing/2014/main" xmlns="" id="{6258159C-C663-4EFF-9777-1387EB1106B2}"/>
                </a:ext>
              </a:extLst>
            </p:cNvPr>
            <p:cNvSpPr/>
            <p:nvPr/>
          </p:nvSpPr>
          <p:spPr>
            <a:xfrm>
              <a:off x="8485139" y="5194814"/>
              <a:ext cx="828000" cy="864147"/>
            </a:xfrm>
            <a:prstGeom prst="ellipse">
              <a:avLst/>
            </a:prstGeom>
            <a:noFill/>
            <a:ln w="508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endParaRPr lang="es-ES_tradnl" sz="20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53" name="Grupo 252">
            <a:extLst>
              <a:ext uri="{FF2B5EF4-FFF2-40B4-BE49-F238E27FC236}">
                <a16:creationId xmlns:a16="http://schemas.microsoft.com/office/drawing/2014/main" xmlns="" id="{AABC1A56-8C96-4FD2-92C1-FD2DF5D36ABE}"/>
              </a:ext>
            </a:extLst>
          </p:cNvPr>
          <p:cNvGrpSpPr/>
          <p:nvPr/>
        </p:nvGrpSpPr>
        <p:grpSpPr>
          <a:xfrm>
            <a:off x="9072872" y="3381998"/>
            <a:ext cx="1867222" cy="914190"/>
            <a:chOff x="9072872" y="3381998"/>
            <a:chExt cx="1867222" cy="914190"/>
          </a:xfrm>
        </p:grpSpPr>
        <p:sp>
          <p:nvSpPr>
            <p:cNvPr id="254" name="CuadroTexto 39">
              <a:extLst>
                <a:ext uri="{FF2B5EF4-FFF2-40B4-BE49-F238E27FC236}">
                  <a16:creationId xmlns:a16="http://schemas.microsoft.com/office/drawing/2014/main" xmlns="" id="{95DE88B6-DCB2-4BC1-B0C9-A8BF93E1D1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62692" y="3620996"/>
              <a:ext cx="577402" cy="276999"/>
            </a:xfrm>
            <a:prstGeom prst="rect">
              <a:avLst/>
            </a:prstGeom>
            <a:noFill/>
            <a:ln w="12700">
              <a:solidFill>
                <a:srgbClr val="005493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ES" sz="1200" b="1" dirty="0"/>
                <a:t>1.4 %</a:t>
              </a:r>
            </a:p>
          </p:txBody>
        </p:sp>
        <p:pic>
          <p:nvPicPr>
            <p:cNvPr id="255" name="Imagen 254">
              <a:extLst>
                <a:ext uri="{FF2B5EF4-FFF2-40B4-BE49-F238E27FC236}">
                  <a16:creationId xmlns:a16="http://schemas.microsoft.com/office/drawing/2014/main" xmlns="" id="{3AA6DFDB-14F3-496A-89EC-E70807C4EC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072872" y="3381998"/>
              <a:ext cx="947567" cy="914190"/>
            </a:xfrm>
            <a:prstGeom prst="rect">
              <a:avLst/>
            </a:prstGeom>
          </p:spPr>
        </p:pic>
        <p:sp>
          <p:nvSpPr>
            <p:cNvPr id="256" name="Elipse 255">
              <a:extLst>
                <a:ext uri="{FF2B5EF4-FFF2-40B4-BE49-F238E27FC236}">
                  <a16:creationId xmlns:a16="http://schemas.microsoft.com/office/drawing/2014/main" xmlns="" id="{A269ACA9-67A0-4B67-BF0A-48C7FFA639F8}"/>
                </a:ext>
              </a:extLst>
            </p:cNvPr>
            <p:cNvSpPr/>
            <p:nvPr/>
          </p:nvSpPr>
          <p:spPr>
            <a:xfrm>
              <a:off x="9093711" y="3398542"/>
              <a:ext cx="915242" cy="871314"/>
            </a:xfrm>
            <a:prstGeom prst="ellipse">
              <a:avLst/>
            </a:prstGeom>
            <a:noFill/>
            <a:ln w="44450">
              <a:solidFill>
                <a:srgbClr val="0054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endParaRPr lang="es-ES_tradnl" sz="20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57" name="Grupo 256">
            <a:extLst>
              <a:ext uri="{FF2B5EF4-FFF2-40B4-BE49-F238E27FC236}">
                <a16:creationId xmlns:a16="http://schemas.microsoft.com/office/drawing/2014/main" xmlns="" id="{2FE98150-671F-4F9A-910D-265181E85486}"/>
              </a:ext>
            </a:extLst>
          </p:cNvPr>
          <p:cNvGrpSpPr/>
          <p:nvPr/>
        </p:nvGrpSpPr>
        <p:grpSpPr>
          <a:xfrm>
            <a:off x="9054889" y="4368293"/>
            <a:ext cx="873566" cy="936155"/>
            <a:chOff x="9054889" y="4368293"/>
            <a:chExt cx="873566" cy="936155"/>
          </a:xfrm>
        </p:grpSpPr>
        <p:pic>
          <p:nvPicPr>
            <p:cNvPr id="258" name="Imagen 257">
              <a:extLst>
                <a:ext uri="{FF2B5EF4-FFF2-40B4-BE49-F238E27FC236}">
                  <a16:creationId xmlns:a16="http://schemas.microsoft.com/office/drawing/2014/main" xmlns="" id="{F138EEA8-1E93-4B13-8505-22E90850F8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054889" y="4368293"/>
              <a:ext cx="873566" cy="936155"/>
            </a:xfrm>
            <a:prstGeom prst="rect">
              <a:avLst/>
            </a:prstGeom>
            <a:ln>
              <a:noFill/>
            </a:ln>
          </p:spPr>
        </p:pic>
        <p:sp>
          <p:nvSpPr>
            <p:cNvPr id="259" name="Elipse 258">
              <a:extLst>
                <a:ext uri="{FF2B5EF4-FFF2-40B4-BE49-F238E27FC236}">
                  <a16:creationId xmlns:a16="http://schemas.microsoft.com/office/drawing/2014/main" xmlns="" id="{D3865A6D-5237-4BFC-8001-D0AD8C21A6C7}"/>
                </a:ext>
              </a:extLst>
            </p:cNvPr>
            <p:cNvSpPr/>
            <p:nvPr/>
          </p:nvSpPr>
          <p:spPr>
            <a:xfrm>
              <a:off x="9067828" y="4381635"/>
              <a:ext cx="848600" cy="875952"/>
            </a:xfrm>
            <a:prstGeom prst="ellipse">
              <a:avLst/>
            </a:prstGeom>
            <a:noFill/>
            <a:ln w="44450">
              <a:solidFill>
                <a:srgbClr val="7A81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endParaRPr lang="es-ES_tradnl" sz="20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60" name="Grupo 259">
            <a:extLst>
              <a:ext uri="{FF2B5EF4-FFF2-40B4-BE49-F238E27FC236}">
                <a16:creationId xmlns:a16="http://schemas.microsoft.com/office/drawing/2014/main" xmlns="" id="{233928FE-E96C-4247-AFAE-754BB565F27E}"/>
              </a:ext>
            </a:extLst>
          </p:cNvPr>
          <p:cNvGrpSpPr/>
          <p:nvPr/>
        </p:nvGrpSpPr>
        <p:grpSpPr>
          <a:xfrm>
            <a:off x="8861515" y="2457664"/>
            <a:ext cx="900000" cy="900000"/>
            <a:chOff x="8861515" y="2457664"/>
            <a:chExt cx="900000" cy="900000"/>
          </a:xfrm>
        </p:grpSpPr>
        <p:pic>
          <p:nvPicPr>
            <p:cNvPr id="261" name="Imagen 260">
              <a:extLst>
                <a:ext uri="{FF2B5EF4-FFF2-40B4-BE49-F238E27FC236}">
                  <a16:creationId xmlns:a16="http://schemas.microsoft.com/office/drawing/2014/main" xmlns="" id="{1C5C7E40-A232-4674-B8CE-A05A626490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861515" y="2457664"/>
              <a:ext cx="900000" cy="900000"/>
            </a:xfrm>
            <a:prstGeom prst="rect">
              <a:avLst/>
            </a:prstGeom>
          </p:spPr>
        </p:pic>
        <p:sp>
          <p:nvSpPr>
            <p:cNvPr id="262" name="Elipse 261">
              <a:extLst>
                <a:ext uri="{FF2B5EF4-FFF2-40B4-BE49-F238E27FC236}">
                  <a16:creationId xmlns:a16="http://schemas.microsoft.com/office/drawing/2014/main" xmlns="" id="{C721FE35-6A7E-44BB-BD6B-5405119EBCCC}"/>
                </a:ext>
              </a:extLst>
            </p:cNvPr>
            <p:cNvSpPr/>
            <p:nvPr/>
          </p:nvSpPr>
          <p:spPr>
            <a:xfrm>
              <a:off x="8876410" y="2470453"/>
              <a:ext cx="873684" cy="867058"/>
            </a:xfrm>
            <a:prstGeom prst="ellipse">
              <a:avLst/>
            </a:prstGeom>
            <a:noFill/>
            <a:ln w="444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endParaRPr lang="es-ES_tradnl" sz="20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63" name="Grupo 262">
            <a:extLst>
              <a:ext uri="{FF2B5EF4-FFF2-40B4-BE49-F238E27FC236}">
                <a16:creationId xmlns:a16="http://schemas.microsoft.com/office/drawing/2014/main" xmlns="" id="{B3E7D967-D38F-4E26-AB44-C41D7A82B43E}"/>
              </a:ext>
            </a:extLst>
          </p:cNvPr>
          <p:cNvGrpSpPr/>
          <p:nvPr/>
        </p:nvGrpSpPr>
        <p:grpSpPr>
          <a:xfrm>
            <a:off x="7639772" y="5862084"/>
            <a:ext cx="900000" cy="900000"/>
            <a:chOff x="7639772" y="5862084"/>
            <a:chExt cx="900000" cy="900000"/>
          </a:xfrm>
        </p:grpSpPr>
        <p:pic>
          <p:nvPicPr>
            <p:cNvPr id="264" name="Imagen 263">
              <a:extLst>
                <a:ext uri="{FF2B5EF4-FFF2-40B4-BE49-F238E27FC236}">
                  <a16:creationId xmlns:a16="http://schemas.microsoft.com/office/drawing/2014/main" xmlns="" id="{EE9A2E1B-CC11-48C6-9052-261A38EEEE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639772" y="5862084"/>
              <a:ext cx="900000" cy="900000"/>
            </a:xfrm>
            <a:prstGeom prst="rect">
              <a:avLst/>
            </a:prstGeom>
          </p:spPr>
        </p:pic>
        <p:sp>
          <p:nvSpPr>
            <p:cNvPr id="265" name="Elipse 264">
              <a:extLst>
                <a:ext uri="{FF2B5EF4-FFF2-40B4-BE49-F238E27FC236}">
                  <a16:creationId xmlns:a16="http://schemas.microsoft.com/office/drawing/2014/main" xmlns="" id="{B65B26F8-FAEC-4870-A5F4-8D72E8EDAC75}"/>
                </a:ext>
              </a:extLst>
            </p:cNvPr>
            <p:cNvSpPr/>
            <p:nvPr/>
          </p:nvSpPr>
          <p:spPr>
            <a:xfrm>
              <a:off x="7660137" y="5879479"/>
              <a:ext cx="863408" cy="864147"/>
            </a:xfrm>
            <a:prstGeom prst="ellipse">
              <a:avLst/>
            </a:prstGeom>
            <a:noFill/>
            <a:ln w="50800">
              <a:solidFill>
                <a:srgbClr val="FFFD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endParaRPr lang="es-ES_tradnl" sz="20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66" name="Grupo 265">
            <a:extLst>
              <a:ext uri="{FF2B5EF4-FFF2-40B4-BE49-F238E27FC236}">
                <a16:creationId xmlns:a16="http://schemas.microsoft.com/office/drawing/2014/main" xmlns="" id="{BFAD578C-3D44-4C63-B13B-5EF41EE71CE6}"/>
              </a:ext>
            </a:extLst>
          </p:cNvPr>
          <p:cNvGrpSpPr/>
          <p:nvPr/>
        </p:nvGrpSpPr>
        <p:grpSpPr>
          <a:xfrm>
            <a:off x="6904941" y="873887"/>
            <a:ext cx="1025455" cy="900000"/>
            <a:chOff x="6904941" y="873887"/>
            <a:chExt cx="1025455" cy="900000"/>
          </a:xfrm>
        </p:grpSpPr>
        <p:pic>
          <p:nvPicPr>
            <p:cNvPr id="267" name="Imagen 266">
              <a:extLst>
                <a:ext uri="{FF2B5EF4-FFF2-40B4-BE49-F238E27FC236}">
                  <a16:creationId xmlns:a16="http://schemas.microsoft.com/office/drawing/2014/main" xmlns="" id="{31EC6C1C-423D-4EF8-9CC3-C53691CBA8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6904941" y="873887"/>
              <a:ext cx="1025455" cy="900000"/>
            </a:xfrm>
            <a:prstGeom prst="rect">
              <a:avLst/>
            </a:prstGeom>
          </p:spPr>
        </p:pic>
        <p:sp>
          <p:nvSpPr>
            <p:cNvPr id="268" name="Elipse 267">
              <a:extLst>
                <a:ext uri="{FF2B5EF4-FFF2-40B4-BE49-F238E27FC236}">
                  <a16:creationId xmlns:a16="http://schemas.microsoft.com/office/drawing/2014/main" xmlns="" id="{B5309B3A-A96C-45D7-B75D-6B8533CFA2E9}"/>
                </a:ext>
              </a:extLst>
            </p:cNvPr>
            <p:cNvSpPr/>
            <p:nvPr/>
          </p:nvSpPr>
          <p:spPr>
            <a:xfrm>
              <a:off x="6987917" y="883431"/>
              <a:ext cx="873684" cy="867058"/>
            </a:xfrm>
            <a:prstGeom prst="ellipse">
              <a:avLst/>
            </a:prstGeom>
            <a:noFill/>
            <a:ln w="44450">
              <a:solidFill>
                <a:srgbClr val="9420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endParaRPr lang="es-ES_tradnl" sz="20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69" name="Grupo 268">
            <a:extLst>
              <a:ext uri="{FF2B5EF4-FFF2-40B4-BE49-F238E27FC236}">
                <a16:creationId xmlns:a16="http://schemas.microsoft.com/office/drawing/2014/main" xmlns="" id="{92FCE9E6-F31E-4535-AFF3-1D244690CDC6}"/>
              </a:ext>
            </a:extLst>
          </p:cNvPr>
          <p:cNvGrpSpPr/>
          <p:nvPr/>
        </p:nvGrpSpPr>
        <p:grpSpPr>
          <a:xfrm>
            <a:off x="4045976" y="4794895"/>
            <a:ext cx="1025779" cy="900285"/>
            <a:chOff x="4045976" y="4794895"/>
            <a:chExt cx="1025779" cy="900285"/>
          </a:xfrm>
        </p:grpSpPr>
        <p:pic>
          <p:nvPicPr>
            <p:cNvPr id="270" name="Imagen 269">
              <a:extLst>
                <a:ext uri="{FF2B5EF4-FFF2-40B4-BE49-F238E27FC236}">
                  <a16:creationId xmlns:a16="http://schemas.microsoft.com/office/drawing/2014/main" xmlns="" id="{1369A465-A9FD-4FA0-8875-3757A10B1A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045976" y="4794895"/>
              <a:ext cx="1025779" cy="900285"/>
            </a:xfrm>
            <a:prstGeom prst="rect">
              <a:avLst/>
            </a:prstGeom>
          </p:spPr>
        </p:pic>
        <p:sp>
          <p:nvSpPr>
            <p:cNvPr id="271" name="Elipse 270">
              <a:extLst>
                <a:ext uri="{FF2B5EF4-FFF2-40B4-BE49-F238E27FC236}">
                  <a16:creationId xmlns:a16="http://schemas.microsoft.com/office/drawing/2014/main" xmlns="" id="{855A22B9-F9EB-42EE-B1C8-A60B195F8E6D}"/>
                </a:ext>
              </a:extLst>
            </p:cNvPr>
            <p:cNvSpPr/>
            <p:nvPr/>
          </p:nvSpPr>
          <p:spPr>
            <a:xfrm>
              <a:off x="4146709" y="4806143"/>
              <a:ext cx="849155" cy="860967"/>
            </a:xfrm>
            <a:prstGeom prst="ellipse">
              <a:avLst/>
            </a:prstGeom>
            <a:noFill/>
            <a:ln w="44450">
              <a:solidFill>
                <a:srgbClr val="D6D6D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endParaRPr lang="es-ES_tradnl" sz="20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272" name="Conector recto 271">
            <a:extLst>
              <a:ext uri="{FF2B5EF4-FFF2-40B4-BE49-F238E27FC236}">
                <a16:creationId xmlns:a16="http://schemas.microsoft.com/office/drawing/2014/main" xmlns="" id="{C7F07F89-4735-4163-B6E5-096E0E531D7B}"/>
              </a:ext>
            </a:extLst>
          </p:cNvPr>
          <p:cNvCxnSpPr>
            <a:cxnSpLocks/>
            <a:endCxn id="268" idx="4"/>
          </p:cNvCxnSpPr>
          <p:nvPr/>
        </p:nvCxnSpPr>
        <p:spPr>
          <a:xfrm flipV="1">
            <a:off x="7424759" y="1750489"/>
            <a:ext cx="0" cy="599812"/>
          </a:xfrm>
          <a:prstGeom prst="line">
            <a:avLst/>
          </a:prstGeom>
          <a:ln w="19050">
            <a:solidFill>
              <a:srgbClr val="942093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ctángulo 70">
            <a:extLst>
              <a:ext uri="{FF2B5EF4-FFF2-40B4-BE49-F238E27FC236}">
                <a16:creationId xmlns:a16="http://schemas.microsoft.com/office/drawing/2014/main" xmlns="" id="{B442B771-43A3-4515-AE28-E6FEE28141B4}"/>
              </a:ext>
            </a:extLst>
          </p:cNvPr>
          <p:cNvSpPr/>
          <p:nvPr/>
        </p:nvSpPr>
        <p:spPr>
          <a:xfrm>
            <a:off x="0" y="6217695"/>
            <a:ext cx="11929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36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Gráfica 3 de 3 </a:t>
            </a:r>
          </a:p>
        </p:txBody>
      </p:sp>
    </p:spTree>
    <p:extLst>
      <p:ext uri="{BB962C8B-B14F-4D97-AF65-F5344CB8AC3E}">
        <p14:creationId xmlns:p14="http://schemas.microsoft.com/office/powerpoint/2010/main" val="194993275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5EA3C099-73E9-4B0B-AA93-F6E4BD9F0D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36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408D7B-F5EF-3647-86EB-54E54CC26444}" type="slidenum">
              <a:rPr kumimoji="0" lang="es-ES_tradnl" sz="800" b="0" i="1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T Std Condensed Obli" panose="020B0506020202030204" pitchFamily="34" charset="77"/>
                <a:cs typeface="Arial"/>
              </a:rPr>
              <a:pPr marL="0" marR="0" lvl="0" indent="0" algn="r" defTabSz="9136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s-ES_tradnl" sz="8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LT Std Condensed Obli" panose="020B0506020202030204" pitchFamily="34" charset="77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284562" y="162920"/>
            <a:ext cx="6354762" cy="557213"/>
          </a:xfrm>
        </p:spPr>
        <p:txBody>
          <a:bodyPr/>
          <a:lstStyle/>
          <a:p>
            <a:pPr algn="r"/>
            <a:r>
              <a:rPr lang="es-MX" dirty="0"/>
              <a:t>La CFE en la confiabilidad y continuidad del SEN </a:t>
            </a:r>
            <a:r>
              <a:rPr lang="es-ES" b="0" dirty="0"/>
              <a:t>Importancia del </a:t>
            </a:r>
            <a:r>
              <a:rPr lang="es-ES" b="0" i="1" dirty="0"/>
              <a:t>“</a:t>
            </a:r>
            <a:r>
              <a:rPr lang="es-ES" b="0" i="1" dirty="0" err="1"/>
              <a:t>Mix</a:t>
            </a:r>
            <a:r>
              <a:rPr lang="es-ES" b="0" i="1" dirty="0"/>
              <a:t>” </a:t>
            </a:r>
            <a:r>
              <a:rPr lang="es-ES" b="0" dirty="0"/>
              <a:t>energético</a:t>
            </a:r>
            <a:endParaRPr lang="es-MX" b="0" dirty="0"/>
          </a:p>
        </p:txBody>
      </p:sp>
      <p:sp>
        <p:nvSpPr>
          <p:cNvPr id="14" name="BainBulletsConfiguration" hidden="1"/>
          <p:cNvSpPr txBox="1"/>
          <p:nvPr/>
        </p:nvSpPr>
        <p:spPr>
          <a:xfrm>
            <a:off x="1625652" y="78932"/>
            <a:ext cx="8190403" cy="99420"/>
          </a:xfrm>
          <a:prstGeom prst="rect">
            <a:avLst/>
          </a:prstGeom>
          <a:noFill/>
        </p:spPr>
        <p:txBody>
          <a:bodyPr vert="horz" wrap="square" lIns="41759" tIns="41759" rIns="41759" bIns="41759" rtlCol="0">
            <a:spAutoFit/>
          </a:bodyPr>
          <a:lstStyle/>
          <a:p>
            <a:pPr marL="0" marR="0" lvl="0" indent="0" algn="l" defTabSz="9136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6_84</a:t>
            </a:r>
          </a:p>
        </p:txBody>
      </p:sp>
      <p:grpSp>
        <p:nvGrpSpPr>
          <p:cNvPr id="13" name="Grupo 5"/>
          <p:cNvGrpSpPr/>
          <p:nvPr/>
        </p:nvGrpSpPr>
        <p:grpSpPr>
          <a:xfrm>
            <a:off x="1145339" y="4284824"/>
            <a:ext cx="9516539" cy="978636"/>
            <a:chOff x="5231682" y="1698630"/>
            <a:chExt cx="4540965" cy="1419051"/>
          </a:xfrm>
          <a:noFill/>
        </p:grpSpPr>
        <p:sp>
          <p:nvSpPr>
            <p:cNvPr id="15" name="Rectángulo 14"/>
            <p:cNvSpPr/>
            <p:nvPr/>
          </p:nvSpPr>
          <p:spPr>
            <a:xfrm>
              <a:off x="5231682" y="1698630"/>
              <a:ext cx="4540965" cy="1419051"/>
            </a:xfrm>
            <a:prstGeom prst="rect">
              <a:avLst/>
            </a:prstGeom>
            <a:grpFill/>
            <a:ln>
              <a:solidFill>
                <a:srgbClr val="13322B"/>
              </a:solidFill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Rectángulo 15"/>
            <p:cNvSpPr/>
            <p:nvPr/>
          </p:nvSpPr>
          <p:spPr>
            <a:xfrm>
              <a:off x="5231682" y="1698630"/>
              <a:ext cx="4540965" cy="1419051"/>
            </a:xfrm>
            <a:prstGeom prst="rect">
              <a:avLst/>
            </a:prstGeom>
            <a:grpFill/>
            <a:ln w="28575">
              <a:solidFill>
                <a:srgbClr val="13322B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35252" tIns="67230" rIns="67230" bIns="67230" numCol="1" spcCol="1270" anchor="ctr" anchorCtr="0">
              <a:noAutofit/>
            </a:bodyPr>
            <a:lstStyle/>
            <a:p>
              <a:pPr marL="0" marR="0" lvl="0" indent="0" algn="just" defTabSz="9136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569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</a:endParaRPr>
            </a:p>
          </p:txBody>
        </p:sp>
      </p:grpSp>
      <p:sp>
        <p:nvSpPr>
          <p:cNvPr id="17" name="Rectángulo 16"/>
          <p:cNvSpPr/>
          <p:nvPr/>
        </p:nvSpPr>
        <p:spPr>
          <a:xfrm>
            <a:off x="743341" y="4124238"/>
            <a:ext cx="862342" cy="597006"/>
          </a:xfrm>
          <a:prstGeom prst="rect">
            <a:avLst/>
          </a:prstGeom>
          <a:solidFill>
            <a:srgbClr val="13322B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36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17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grpSp>
        <p:nvGrpSpPr>
          <p:cNvPr id="18" name="Grupo 9"/>
          <p:cNvGrpSpPr/>
          <p:nvPr/>
        </p:nvGrpSpPr>
        <p:grpSpPr>
          <a:xfrm>
            <a:off x="1131641" y="2943513"/>
            <a:ext cx="9516539" cy="992082"/>
            <a:chOff x="191930" y="3485058"/>
            <a:chExt cx="4540965" cy="1419051"/>
          </a:xfrm>
          <a:noFill/>
        </p:grpSpPr>
        <p:sp>
          <p:nvSpPr>
            <p:cNvPr id="19" name="Rectángulo 18"/>
            <p:cNvSpPr/>
            <p:nvPr/>
          </p:nvSpPr>
          <p:spPr>
            <a:xfrm>
              <a:off x="191930" y="3485058"/>
              <a:ext cx="4540965" cy="1419051"/>
            </a:xfrm>
            <a:prstGeom prst="rect">
              <a:avLst/>
            </a:prstGeom>
            <a:grpFill/>
            <a:ln w="28575">
              <a:solidFill>
                <a:srgbClr val="13322B"/>
              </a:solidFill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Rectángulo 19"/>
            <p:cNvSpPr/>
            <p:nvPr/>
          </p:nvSpPr>
          <p:spPr>
            <a:xfrm>
              <a:off x="191930" y="3485058"/>
              <a:ext cx="4540965" cy="1419051"/>
            </a:xfrm>
            <a:prstGeom prst="rect">
              <a:avLst/>
            </a:prstGeom>
            <a:grpFill/>
            <a:ln w="28575">
              <a:solidFill>
                <a:srgbClr val="13322B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35252" tIns="67230" rIns="67230" bIns="67230" numCol="1" spcCol="1270" anchor="ctr" anchorCtr="0">
              <a:noAutofit/>
            </a:bodyPr>
            <a:lstStyle/>
            <a:p>
              <a:pPr marL="0" marR="0" lvl="0" indent="0" algn="just" defTabSz="9136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569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</a:endParaRPr>
            </a:p>
          </p:txBody>
        </p:sp>
      </p:grpSp>
      <p:sp>
        <p:nvSpPr>
          <p:cNvPr id="21" name="Rectángulo 20"/>
          <p:cNvSpPr/>
          <p:nvPr/>
        </p:nvSpPr>
        <p:spPr>
          <a:xfrm>
            <a:off x="743341" y="2782928"/>
            <a:ext cx="862342" cy="597006"/>
          </a:xfrm>
          <a:prstGeom prst="rect">
            <a:avLst/>
          </a:prstGeom>
          <a:solidFill>
            <a:srgbClr val="13322B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36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17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30" name="Rectángulo redondeado 29"/>
          <p:cNvSpPr/>
          <p:nvPr/>
        </p:nvSpPr>
        <p:spPr>
          <a:xfrm>
            <a:off x="750655" y="5491331"/>
            <a:ext cx="10147499" cy="855128"/>
          </a:xfrm>
          <a:prstGeom prst="roundRect">
            <a:avLst/>
          </a:prstGeom>
          <a:solidFill>
            <a:srgbClr val="B38E5D"/>
          </a:solidFill>
        </p:spPr>
        <p:txBody>
          <a:bodyPr wrap="square">
            <a:spAutoFit/>
          </a:bodyPr>
          <a:lstStyle/>
          <a:p>
            <a:pPr marL="0" marR="0" lvl="0" indent="0" algn="just" defTabSz="913618" rtl="0" eaLnBrk="1" fontAlgn="auto" latinLnBrk="0" hangingPunct="1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74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Todas las fuentes de energía son necesarias para poder mantener un mix eléctrico equilibrado, que refleje correctamente todas las particularidades de México, permita alcanzar una garantía de suministro, a precios mas bajos, y dentro de un modelo sostenible. </a:t>
            </a:r>
            <a:endParaRPr kumimoji="0" lang="es-ES" sz="1373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grpSp>
        <p:nvGrpSpPr>
          <p:cNvPr id="25" name="Grupo 9"/>
          <p:cNvGrpSpPr/>
          <p:nvPr/>
        </p:nvGrpSpPr>
        <p:grpSpPr>
          <a:xfrm>
            <a:off x="1172462" y="1865532"/>
            <a:ext cx="9516539" cy="743642"/>
            <a:chOff x="191930" y="3485058"/>
            <a:chExt cx="4540965" cy="1419051"/>
          </a:xfrm>
          <a:noFill/>
        </p:grpSpPr>
        <p:sp>
          <p:nvSpPr>
            <p:cNvPr id="29" name="Rectángulo 28"/>
            <p:cNvSpPr/>
            <p:nvPr/>
          </p:nvSpPr>
          <p:spPr>
            <a:xfrm>
              <a:off x="191930" y="3485058"/>
              <a:ext cx="4540965" cy="1419051"/>
            </a:xfrm>
            <a:prstGeom prst="rect">
              <a:avLst/>
            </a:prstGeom>
            <a:grpFill/>
            <a:ln w="28575">
              <a:solidFill>
                <a:srgbClr val="13322B"/>
              </a:solidFill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4" name="Rectángulo 33"/>
            <p:cNvSpPr/>
            <p:nvPr/>
          </p:nvSpPr>
          <p:spPr>
            <a:xfrm>
              <a:off x="191930" y="3485058"/>
              <a:ext cx="4540965" cy="1419051"/>
            </a:xfrm>
            <a:prstGeom prst="rect">
              <a:avLst/>
            </a:prstGeom>
            <a:grpFill/>
            <a:ln w="28575">
              <a:solidFill>
                <a:srgbClr val="13322B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35252" tIns="67230" rIns="67230" bIns="67230" numCol="1" spcCol="1270" anchor="ctr" anchorCtr="0">
              <a:noAutofit/>
            </a:bodyPr>
            <a:lstStyle/>
            <a:p>
              <a:pPr marL="456811" marR="0" lvl="1" indent="0" algn="just" defTabSz="9136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569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</a:endParaRPr>
            </a:p>
          </p:txBody>
        </p:sp>
      </p:grpSp>
      <p:sp>
        <p:nvSpPr>
          <p:cNvPr id="35" name="Rectángulo 34"/>
          <p:cNvSpPr/>
          <p:nvPr/>
        </p:nvSpPr>
        <p:spPr>
          <a:xfrm>
            <a:off x="784162" y="1704947"/>
            <a:ext cx="862342" cy="597006"/>
          </a:xfrm>
          <a:prstGeom prst="rect">
            <a:avLst/>
          </a:prstGeom>
          <a:solidFill>
            <a:srgbClr val="13322B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36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17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1702607" y="1838570"/>
            <a:ext cx="8945574" cy="7729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3618" rtl="0" eaLnBrk="1" fontAlgn="auto" latinLnBrk="0" hangingPunct="1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7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Garantía de suministro, a precios justos y dentro de un modelo sostenible, son los tres pilares fundamentales en los que se debe apoyar un sistema energético equilibrado, con igual importancia para cada uno de ellos. </a:t>
            </a:r>
            <a:endParaRPr kumimoji="0" lang="es-ES" sz="1474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1661785" y="2909465"/>
            <a:ext cx="8978003" cy="999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36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7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Las diferentes tecnologías de generación tienen ventajas e inconvenientes (producen emisiones,  generan residuos, no contribuyen a la garantía de potencia, no contribuyen a la independencia energética </a:t>
            </a:r>
            <a:r>
              <a:rPr kumimoji="0" lang="es-MX" sz="1474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ó</a:t>
            </a:r>
            <a:r>
              <a:rPr kumimoji="0" lang="es-MX" sz="147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 son excesivamente caras). Actualmente, no existe una fuente energética ideal, ni se espera exista en los próximos años. </a:t>
            </a:r>
          </a:p>
        </p:txBody>
      </p:sp>
      <p:sp>
        <p:nvSpPr>
          <p:cNvPr id="36" name="Rectángulo 35"/>
          <p:cNvSpPr/>
          <p:nvPr/>
        </p:nvSpPr>
        <p:spPr>
          <a:xfrm>
            <a:off x="1689044" y="4234859"/>
            <a:ext cx="8978003" cy="999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36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7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Los recursos propios y </a:t>
            </a:r>
            <a:r>
              <a:rPr kumimoji="0" lang="es-MX" sz="147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las condiciones de </a:t>
            </a:r>
            <a:r>
              <a:rPr kumimoji="0" lang="es-MX" sz="147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cada país son los que contribuyen a definir el mix energético adecuado, dentro de un modelo sostenible. Donde se establezca </a:t>
            </a:r>
            <a:r>
              <a:rPr kumimoji="0" lang="es-MX" sz="1474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hasta qué punto dependemos de ciertas fuentes de energía o de ciertos países para abastecernos;</a:t>
            </a:r>
            <a:r>
              <a:rPr kumimoji="0" lang="es-MX" sz="147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 ya que esta dependencia podría traer efectos negativos a corto y largo plazo.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xmlns="" id="{9A58DE56-27CE-4BE5-A798-29143146822E}"/>
              </a:ext>
            </a:extLst>
          </p:cNvPr>
          <p:cNvSpPr txBox="1"/>
          <p:nvPr/>
        </p:nvSpPr>
        <p:spPr>
          <a:xfrm>
            <a:off x="1875844" y="925140"/>
            <a:ext cx="84874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36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0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Helvetica LT Std Bold Condensed"/>
                <a:cs typeface="Arial"/>
              </a:rPr>
              <a:t>El </a:t>
            </a:r>
            <a:r>
              <a:rPr kumimoji="0" lang="es-MX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Helvetica LT Std Bold Condensed"/>
                <a:cs typeface="Arial"/>
              </a:rPr>
              <a:t>mix</a:t>
            </a:r>
            <a:r>
              <a:rPr kumimoji="0" lang="es-MX" sz="1600" b="0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Helvetica LT Std Bold Condensed"/>
                <a:cs typeface="Arial"/>
              </a:rPr>
              <a:t> energético de un país es el conjunto de fuentes de energía de las que proviene la electricidad que se consume.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xmlns="" id="{38805A0B-05C6-482A-A7CB-22F6908B37DF}"/>
              </a:ext>
            </a:extLst>
          </p:cNvPr>
          <p:cNvSpPr txBox="1"/>
          <p:nvPr/>
        </p:nvSpPr>
        <p:spPr>
          <a:xfrm>
            <a:off x="10889747" y="299426"/>
            <a:ext cx="121158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6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100" b="0" i="1" u="none" strike="noStrike" kern="1200" cap="none" spc="0" normalizeH="0" baseline="0" noProof="0" dirty="0">
                <a:ln>
                  <a:noFill/>
                </a:ln>
                <a:solidFill>
                  <a:srgbClr val="008C5D"/>
                </a:solidFill>
                <a:effectLst/>
                <a:uLnTx/>
                <a:uFillTx/>
                <a:latin typeface="Helvetica LT Std Bold Condensed" pitchFamily="2" charset="0"/>
                <a:cs typeface="Arial"/>
              </a:rPr>
              <a:t>4</a:t>
            </a:r>
            <a:endParaRPr kumimoji="0" lang="es-MX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1348483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A4A9845B-A0E6-AA4E-B620-2D8DB48D96F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895013" y="433388"/>
            <a:ext cx="1296987" cy="365125"/>
          </a:xfrm>
        </p:spPr>
        <p:txBody>
          <a:bodyPr/>
          <a:lstStyle/>
          <a:p>
            <a:r>
              <a:rPr lang="es-ES_tradnl" dirty="0"/>
              <a:t>5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5734363-05AA-4F41-ACF1-F40B7B3245A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404076" y="146956"/>
            <a:ext cx="7383462" cy="584775"/>
          </a:xfr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es-MX" sz="1600" dirty="0">
                <a:latin typeface="Helvetica" panose="020B0604020202020204" pitchFamily="34" charset="0"/>
                <a:cs typeface="Helvetica" panose="020B0604020202020204" pitchFamily="34" charset="0"/>
              </a:rPr>
              <a:t>En 11 de 54 Nodos Compuerta en el SEN, está la Mayor Inyección Intermitente a la Red (82.3% del total de la intermitente)</a:t>
            </a:r>
          </a:p>
        </p:txBody>
      </p:sp>
      <p:pic>
        <p:nvPicPr>
          <p:cNvPr id="5" name="Imagen 3">
            <a:extLst>
              <a:ext uri="{FF2B5EF4-FFF2-40B4-BE49-F238E27FC236}">
                <a16:creationId xmlns:a16="http://schemas.microsoft.com/office/drawing/2014/main" xmlns="" id="{34B467AB-4916-6944-B55B-432DC098E0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" t="780" r="1641" b="3590"/>
          <a:stretch/>
        </p:blipFill>
        <p:spPr>
          <a:xfrm>
            <a:off x="2092288" y="1390135"/>
            <a:ext cx="8124322" cy="4741756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35BAA61C-EAC0-564F-B2ED-E355B1638CD5}"/>
              </a:ext>
            </a:extLst>
          </p:cNvPr>
          <p:cNvSpPr/>
          <p:nvPr/>
        </p:nvSpPr>
        <p:spPr>
          <a:xfrm>
            <a:off x="1929518" y="4964786"/>
            <a:ext cx="1790311" cy="13131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s-MX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29 Forma libre">
            <a:extLst>
              <a:ext uri="{FF2B5EF4-FFF2-40B4-BE49-F238E27FC236}">
                <a16:creationId xmlns:a16="http://schemas.microsoft.com/office/drawing/2014/main" xmlns="" id="{C71DAE48-DA25-B248-A40F-3C9B007C052E}"/>
              </a:ext>
            </a:extLst>
          </p:cNvPr>
          <p:cNvSpPr/>
          <p:nvPr/>
        </p:nvSpPr>
        <p:spPr>
          <a:xfrm>
            <a:off x="3754055" y="1876833"/>
            <a:ext cx="666665" cy="1039458"/>
          </a:xfrm>
          <a:custGeom>
            <a:avLst/>
            <a:gdLst>
              <a:gd name="connsiteX0" fmla="*/ 685800 w 814235"/>
              <a:gd name="connsiteY0" fmla="*/ 0 h 983456"/>
              <a:gd name="connsiteX1" fmla="*/ 762000 w 814235"/>
              <a:gd name="connsiteY1" fmla="*/ 581025 h 983456"/>
              <a:gd name="connsiteX2" fmla="*/ 0 w 814235"/>
              <a:gd name="connsiteY2" fmla="*/ 983456 h 983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14235" h="983456">
                <a:moveTo>
                  <a:pt x="685800" y="0"/>
                </a:moveTo>
                <a:cubicBezTo>
                  <a:pt x="781050" y="208558"/>
                  <a:pt x="876300" y="417116"/>
                  <a:pt x="762000" y="581025"/>
                </a:cubicBezTo>
                <a:cubicBezTo>
                  <a:pt x="647700" y="744934"/>
                  <a:pt x="323850" y="864195"/>
                  <a:pt x="0" y="983456"/>
                </a:cubicBezTo>
              </a:path>
            </a:pathLst>
          </a:cu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s-MX" sz="135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9" name="31 Conector recto">
            <a:extLst>
              <a:ext uri="{FF2B5EF4-FFF2-40B4-BE49-F238E27FC236}">
                <a16:creationId xmlns:a16="http://schemas.microsoft.com/office/drawing/2014/main" xmlns="" id="{4B140941-3969-444A-B0B9-3A5CC744456A}"/>
              </a:ext>
            </a:extLst>
          </p:cNvPr>
          <p:cNvCxnSpPr/>
          <p:nvPr/>
        </p:nvCxnSpPr>
        <p:spPr>
          <a:xfrm>
            <a:off x="5689884" y="2797679"/>
            <a:ext cx="2013" cy="852252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32 Arco">
            <a:extLst>
              <a:ext uri="{FF2B5EF4-FFF2-40B4-BE49-F238E27FC236}">
                <a16:creationId xmlns:a16="http://schemas.microsoft.com/office/drawing/2014/main" xmlns="" id="{F3E33A19-748E-644A-B911-622B222E2DF1}"/>
              </a:ext>
            </a:extLst>
          </p:cNvPr>
          <p:cNvSpPr/>
          <p:nvPr/>
        </p:nvSpPr>
        <p:spPr>
          <a:xfrm rot="5640771">
            <a:off x="4413117" y="3510595"/>
            <a:ext cx="957278" cy="863364"/>
          </a:xfrm>
          <a:prstGeom prst="arc">
            <a:avLst>
              <a:gd name="adj1" fmla="val 19113303"/>
              <a:gd name="adj2" fmla="val 20734804"/>
            </a:avLst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s-MX" sz="1350" b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47 Arco">
            <a:extLst>
              <a:ext uri="{FF2B5EF4-FFF2-40B4-BE49-F238E27FC236}">
                <a16:creationId xmlns:a16="http://schemas.microsoft.com/office/drawing/2014/main" xmlns="" id="{F5EC7B03-37F5-234B-888A-D6349EE60F9E}"/>
              </a:ext>
            </a:extLst>
          </p:cNvPr>
          <p:cNvSpPr/>
          <p:nvPr/>
        </p:nvSpPr>
        <p:spPr>
          <a:xfrm rot="7635792">
            <a:off x="8594262" y="4515405"/>
            <a:ext cx="957278" cy="863364"/>
          </a:xfrm>
          <a:prstGeom prst="arc">
            <a:avLst>
              <a:gd name="adj1" fmla="val 19684524"/>
              <a:gd name="adj2" fmla="val 47033"/>
            </a:avLst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s-MX" sz="1350" b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52 Forma libre">
            <a:extLst>
              <a:ext uri="{FF2B5EF4-FFF2-40B4-BE49-F238E27FC236}">
                <a16:creationId xmlns:a16="http://schemas.microsoft.com/office/drawing/2014/main" xmlns="" id="{C0FC7B88-97D6-EA47-97CC-58EAD3136F98}"/>
              </a:ext>
            </a:extLst>
          </p:cNvPr>
          <p:cNvSpPr/>
          <p:nvPr/>
        </p:nvSpPr>
        <p:spPr>
          <a:xfrm rot="907500">
            <a:off x="6054218" y="3538504"/>
            <a:ext cx="557026" cy="255828"/>
          </a:xfrm>
          <a:custGeom>
            <a:avLst/>
            <a:gdLst>
              <a:gd name="connsiteX0" fmla="*/ 685800 w 814235"/>
              <a:gd name="connsiteY0" fmla="*/ 0 h 983456"/>
              <a:gd name="connsiteX1" fmla="*/ 762000 w 814235"/>
              <a:gd name="connsiteY1" fmla="*/ 581025 h 983456"/>
              <a:gd name="connsiteX2" fmla="*/ 0 w 814235"/>
              <a:gd name="connsiteY2" fmla="*/ 983456 h 983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14235" h="983456">
                <a:moveTo>
                  <a:pt x="685800" y="0"/>
                </a:moveTo>
                <a:cubicBezTo>
                  <a:pt x="781050" y="208558"/>
                  <a:pt x="876300" y="417116"/>
                  <a:pt x="762000" y="581025"/>
                </a:cubicBezTo>
                <a:cubicBezTo>
                  <a:pt x="647700" y="744934"/>
                  <a:pt x="323850" y="864195"/>
                  <a:pt x="0" y="983456"/>
                </a:cubicBezTo>
              </a:path>
            </a:pathLst>
          </a:cu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s-MX" b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55 Arco">
            <a:extLst>
              <a:ext uri="{FF2B5EF4-FFF2-40B4-BE49-F238E27FC236}">
                <a16:creationId xmlns:a16="http://schemas.microsoft.com/office/drawing/2014/main" xmlns="" id="{827F978A-E122-314B-BA5F-E38EE06870F9}"/>
              </a:ext>
            </a:extLst>
          </p:cNvPr>
          <p:cNvSpPr/>
          <p:nvPr/>
        </p:nvSpPr>
        <p:spPr>
          <a:xfrm>
            <a:off x="4166017" y="3899744"/>
            <a:ext cx="1118951" cy="738619"/>
          </a:xfrm>
          <a:prstGeom prst="arc">
            <a:avLst>
              <a:gd name="adj1" fmla="val 19113303"/>
              <a:gd name="adj2" fmla="val 20734804"/>
            </a:avLst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s-MX" sz="1350" b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CuadroTexto 62">
            <a:extLst>
              <a:ext uri="{FF2B5EF4-FFF2-40B4-BE49-F238E27FC236}">
                <a16:creationId xmlns:a16="http://schemas.microsoft.com/office/drawing/2014/main" xmlns="" id="{4592EE41-C325-E64F-B1EC-28B6C02106E2}"/>
              </a:ext>
            </a:extLst>
          </p:cNvPr>
          <p:cNvSpPr txBox="1"/>
          <p:nvPr/>
        </p:nvSpPr>
        <p:spPr>
          <a:xfrm>
            <a:off x="4910377" y="2034533"/>
            <a:ext cx="2664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defRPr/>
            </a:pPr>
            <a:r>
              <a:rPr lang="es-MX" sz="10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</a:p>
        </p:txBody>
      </p:sp>
      <p:sp>
        <p:nvSpPr>
          <p:cNvPr id="19" name="CuadroTexto 78">
            <a:extLst>
              <a:ext uri="{FF2B5EF4-FFF2-40B4-BE49-F238E27FC236}">
                <a16:creationId xmlns:a16="http://schemas.microsoft.com/office/drawing/2014/main" xmlns="" id="{2AD0D1AE-E87F-AE4E-AA74-247FFE1243BA}"/>
              </a:ext>
            </a:extLst>
          </p:cNvPr>
          <p:cNvSpPr txBox="1"/>
          <p:nvPr/>
        </p:nvSpPr>
        <p:spPr>
          <a:xfrm>
            <a:off x="9541360" y="4928575"/>
            <a:ext cx="245580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defRPr/>
            </a:pPr>
            <a:r>
              <a:rPr lang="es-MX" sz="75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</a:p>
        </p:txBody>
      </p:sp>
      <p:sp>
        <p:nvSpPr>
          <p:cNvPr id="20" name="CuadroTexto 80">
            <a:extLst>
              <a:ext uri="{FF2B5EF4-FFF2-40B4-BE49-F238E27FC236}">
                <a16:creationId xmlns:a16="http://schemas.microsoft.com/office/drawing/2014/main" xmlns="" id="{C59FBFB8-7892-0640-914B-C2F29B262A5B}"/>
              </a:ext>
            </a:extLst>
          </p:cNvPr>
          <p:cNvSpPr txBox="1"/>
          <p:nvPr/>
        </p:nvSpPr>
        <p:spPr>
          <a:xfrm>
            <a:off x="6890592" y="3608236"/>
            <a:ext cx="2664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defRPr/>
            </a:pPr>
            <a:r>
              <a:rPr lang="es-MX" sz="10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</a:p>
        </p:txBody>
      </p:sp>
      <p:sp>
        <p:nvSpPr>
          <p:cNvPr id="53" name="CuadroTexto 64">
            <a:extLst>
              <a:ext uri="{FF2B5EF4-FFF2-40B4-BE49-F238E27FC236}">
                <a16:creationId xmlns:a16="http://schemas.microsoft.com/office/drawing/2014/main" xmlns="" id="{429D8759-D7BB-4E18-86FC-D3AA0EA8CA18}"/>
              </a:ext>
            </a:extLst>
          </p:cNvPr>
          <p:cNvSpPr txBox="1"/>
          <p:nvPr/>
        </p:nvSpPr>
        <p:spPr>
          <a:xfrm>
            <a:off x="7312784" y="5451898"/>
            <a:ext cx="740767" cy="153888"/>
          </a:xfrm>
          <a:prstGeom prst="rect">
            <a:avLst/>
          </a:prstGeom>
          <a:solidFill>
            <a:schemeClr val="tx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lIns="0" tIns="0" rIns="0" bIns="0" rtlCol="0" anchor="t">
            <a:spAutoFit/>
          </a:bodyPr>
          <a:lstStyle>
            <a:defPPr>
              <a:defRPr lang="es-ES_tradnl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b="1" i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es-419" sz="1000" dirty="0"/>
              <a:t>Ixtepec</a:t>
            </a:r>
            <a:endParaRPr lang="es-MX" sz="788" dirty="0"/>
          </a:p>
        </p:txBody>
      </p:sp>
      <p:sp>
        <p:nvSpPr>
          <p:cNvPr id="55" name="CuadroTexto 64">
            <a:extLst>
              <a:ext uri="{FF2B5EF4-FFF2-40B4-BE49-F238E27FC236}">
                <a16:creationId xmlns:a16="http://schemas.microsoft.com/office/drawing/2014/main" xmlns="" id="{90B6D9E0-333C-4671-A9C7-E01FF6F97E6B}"/>
              </a:ext>
            </a:extLst>
          </p:cNvPr>
          <p:cNvSpPr txBox="1"/>
          <p:nvPr/>
        </p:nvSpPr>
        <p:spPr>
          <a:xfrm>
            <a:off x="6700411" y="4632277"/>
            <a:ext cx="740767" cy="138499"/>
          </a:xfrm>
          <a:prstGeom prst="rect">
            <a:avLst/>
          </a:prstGeom>
          <a:solidFill>
            <a:schemeClr val="tx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lIns="0" tIns="0" rIns="0" bIns="0" rtlCol="0" anchor="t">
            <a:spAutoFit/>
          </a:bodyPr>
          <a:lstStyle>
            <a:defPPr>
              <a:defRPr lang="es-ES_tradnl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b="1" i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es-419" sz="900" dirty="0"/>
              <a:t>Puebla</a:t>
            </a:r>
            <a:endParaRPr lang="es-MX" sz="900" dirty="0"/>
          </a:p>
        </p:txBody>
      </p:sp>
      <p:sp>
        <p:nvSpPr>
          <p:cNvPr id="56" name="CuadroTexto 64">
            <a:extLst>
              <a:ext uri="{FF2B5EF4-FFF2-40B4-BE49-F238E27FC236}">
                <a16:creationId xmlns:a16="http://schemas.microsoft.com/office/drawing/2014/main" xmlns="" id="{E73C9B11-D62B-4A97-AE46-E37C27B00F65}"/>
              </a:ext>
            </a:extLst>
          </p:cNvPr>
          <p:cNvSpPr txBox="1"/>
          <p:nvPr/>
        </p:nvSpPr>
        <p:spPr>
          <a:xfrm>
            <a:off x="5808247" y="2794892"/>
            <a:ext cx="740767" cy="138499"/>
          </a:xfrm>
          <a:prstGeom prst="rect">
            <a:avLst/>
          </a:prstGeom>
          <a:solidFill>
            <a:schemeClr val="tx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lIns="0" tIns="0" rIns="0" bIns="0" rtlCol="0" anchor="t">
            <a:spAutoFit/>
          </a:bodyPr>
          <a:lstStyle>
            <a:defPPr>
              <a:defRPr lang="es-ES_tradnl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b="1" i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es-419" sz="900" dirty="0"/>
              <a:t>Laguna</a:t>
            </a:r>
            <a:endParaRPr lang="es-MX" sz="900" dirty="0"/>
          </a:p>
        </p:txBody>
      </p:sp>
      <p:sp>
        <p:nvSpPr>
          <p:cNvPr id="57" name="CuadroTexto 64">
            <a:extLst>
              <a:ext uri="{FF2B5EF4-FFF2-40B4-BE49-F238E27FC236}">
                <a16:creationId xmlns:a16="http://schemas.microsoft.com/office/drawing/2014/main" xmlns="" id="{C04D43A7-6E1F-494F-9E91-860C10309F5A}"/>
              </a:ext>
            </a:extLst>
          </p:cNvPr>
          <p:cNvSpPr txBox="1"/>
          <p:nvPr/>
        </p:nvSpPr>
        <p:spPr>
          <a:xfrm>
            <a:off x="5502980" y="2227726"/>
            <a:ext cx="857694" cy="138499"/>
          </a:xfrm>
          <a:prstGeom prst="rect">
            <a:avLst/>
          </a:prstGeom>
          <a:solidFill>
            <a:schemeClr val="tx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lIns="0" tIns="0" rIns="0" bIns="0" rtlCol="0" anchor="t">
            <a:spAutoFit/>
          </a:bodyPr>
          <a:lstStyle>
            <a:defPPr>
              <a:defRPr lang="es-ES_tradnl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b="1" i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es-419" sz="900" dirty="0"/>
              <a:t>Rio Escondido</a:t>
            </a:r>
            <a:endParaRPr lang="es-MX" sz="900" dirty="0"/>
          </a:p>
        </p:txBody>
      </p:sp>
      <p:sp>
        <p:nvSpPr>
          <p:cNvPr id="58" name="CuadroTexto 64">
            <a:extLst>
              <a:ext uri="{FF2B5EF4-FFF2-40B4-BE49-F238E27FC236}">
                <a16:creationId xmlns:a16="http://schemas.microsoft.com/office/drawing/2014/main" xmlns="" id="{988C362C-4DCE-4414-87F1-32C8AF3F7707}"/>
              </a:ext>
            </a:extLst>
          </p:cNvPr>
          <p:cNvSpPr txBox="1"/>
          <p:nvPr/>
        </p:nvSpPr>
        <p:spPr>
          <a:xfrm>
            <a:off x="3495253" y="2229128"/>
            <a:ext cx="740767" cy="138499"/>
          </a:xfrm>
          <a:prstGeom prst="rect">
            <a:avLst/>
          </a:prstGeom>
          <a:solidFill>
            <a:schemeClr val="tx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lIns="0" tIns="0" rIns="0" bIns="0" rtlCol="0" anchor="t">
            <a:spAutoFit/>
          </a:bodyPr>
          <a:lstStyle>
            <a:defPPr>
              <a:defRPr lang="es-ES_tradnl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b="1" i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es-419" sz="900" dirty="0"/>
              <a:t>Hermosillo</a:t>
            </a:r>
            <a:endParaRPr lang="es-MX" sz="900" dirty="0"/>
          </a:p>
        </p:txBody>
      </p:sp>
      <p:sp>
        <p:nvSpPr>
          <p:cNvPr id="59" name="CuadroTexto 64">
            <a:extLst>
              <a:ext uri="{FF2B5EF4-FFF2-40B4-BE49-F238E27FC236}">
                <a16:creationId xmlns:a16="http://schemas.microsoft.com/office/drawing/2014/main" xmlns="" id="{60E8B2A0-BF1F-4E6A-AC61-A2571A132F92}"/>
              </a:ext>
            </a:extLst>
          </p:cNvPr>
          <p:cNvSpPr txBox="1"/>
          <p:nvPr/>
        </p:nvSpPr>
        <p:spPr>
          <a:xfrm>
            <a:off x="7034099" y="3263165"/>
            <a:ext cx="740767" cy="138499"/>
          </a:xfrm>
          <a:prstGeom prst="rect">
            <a:avLst/>
          </a:prstGeom>
          <a:solidFill>
            <a:schemeClr val="tx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lIns="0" tIns="0" rIns="0" bIns="0" rtlCol="0" anchor="t">
            <a:spAutoFit/>
          </a:bodyPr>
          <a:lstStyle>
            <a:defPPr>
              <a:defRPr lang="es-ES_tradnl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b="1" i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es-419" sz="900" dirty="0"/>
              <a:t>Reynosa</a:t>
            </a:r>
            <a:endParaRPr lang="es-MX" sz="900" dirty="0"/>
          </a:p>
        </p:txBody>
      </p:sp>
      <p:sp>
        <p:nvSpPr>
          <p:cNvPr id="60" name="CuadroTexto 64">
            <a:extLst>
              <a:ext uri="{FF2B5EF4-FFF2-40B4-BE49-F238E27FC236}">
                <a16:creationId xmlns:a16="http://schemas.microsoft.com/office/drawing/2014/main" xmlns="" id="{90995AAD-BF76-4DCE-8191-2675BC1DDC40}"/>
              </a:ext>
            </a:extLst>
          </p:cNvPr>
          <p:cNvSpPr txBox="1"/>
          <p:nvPr/>
        </p:nvSpPr>
        <p:spPr>
          <a:xfrm>
            <a:off x="6003629" y="4372892"/>
            <a:ext cx="740767" cy="276999"/>
          </a:xfrm>
          <a:prstGeom prst="rect">
            <a:avLst/>
          </a:prstGeom>
          <a:solidFill>
            <a:schemeClr val="tx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lIns="0" tIns="0" rIns="0" bIns="0" rtlCol="0" anchor="t">
            <a:spAutoFit/>
          </a:bodyPr>
          <a:lstStyle>
            <a:defPPr>
              <a:defRPr lang="es-ES_tradnl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b="1" i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es-419" sz="900" dirty="0"/>
              <a:t>San Luis Potosí</a:t>
            </a:r>
            <a:endParaRPr lang="es-MX" sz="900" dirty="0"/>
          </a:p>
        </p:txBody>
      </p:sp>
      <p:sp>
        <p:nvSpPr>
          <p:cNvPr id="61" name="CuadroTexto 64">
            <a:extLst>
              <a:ext uri="{FF2B5EF4-FFF2-40B4-BE49-F238E27FC236}">
                <a16:creationId xmlns:a16="http://schemas.microsoft.com/office/drawing/2014/main" xmlns="" id="{C0508302-9AD2-4C0C-ACBA-2DB5038A9D48}"/>
              </a:ext>
            </a:extLst>
          </p:cNvPr>
          <p:cNvSpPr txBox="1"/>
          <p:nvPr/>
        </p:nvSpPr>
        <p:spPr>
          <a:xfrm>
            <a:off x="5387010" y="4172532"/>
            <a:ext cx="907590" cy="138499"/>
          </a:xfrm>
          <a:prstGeom prst="rect">
            <a:avLst/>
          </a:prstGeom>
          <a:solidFill>
            <a:schemeClr val="tx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lIns="0" tIns="0" rIns="0" bIns="0" rtlCol="0" anchor="t">
            <a:spAutoFit/>
          </a:bodyPr>
          <a:lstStyle>
            <a:defPPr>
              <a:defRPr lang="es-ES_tradnl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b="1" i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es-419" sz="900" dirty="0"/>
              <a:t>Aguascalientes</a:t>
            </a:r>
            <a:endParaRPr lang="es-MX" sz="900" dirty="0"/>
          </a:p>
        </p:txBody>
      </p:sp>
      <p:sp>
        <p:nvSpPr>
          <p:cNvPr id="62" name="CuadroTexto 64">
            <a:extLst>
              <a:ext uri="{FF2B5EF4-FFF2-40B4-BE49-F238E27FC236}">
                <a16:creationId xmlns:a16="http://schemas.microsoft.com/office/drawing/2014/main" xmlns="" id="{AE224DAA-8639-4EAB-AC65-751208BF7CF4}"/>
              </a:ext>
            </a:extLst>
          </p:cNvPr>
          <p:cNvSpPr txBox="1"/>
          <p:nvPr/>
        </p:nvSpPr>
        <p:spPr>
          <a:xfrm>
            <a:off x="5502979" y="2958616"/>
            <a:ext cx="791621" cy="138499"/>
          </a:xfrm>
          <a:prstGeom prst="rect">
            <a:avLst/>
          </a:prstGeom>
          <a:solidFill>
            <a:schemeClr val="tx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lIns="0" tIns="0" rIns="0" bIns="0" rtlCol="0" anchor="t">
            <a:spAutoFit/>
          </a:bodyPr>
          <a:lstStyle>
            <a:defPPr>
              <a:defRPr lang="es-ES_tradnl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b="1" i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es-419" sz="900" dirty="0"/>
              <a:t>Saltillo</a:t>
            </a:r>
            <a:endParaRPr lang="es-MX" sz="900" dirty="0"/>
          </a:p>
        </p:txBody>
      </p:sp>
      <p:sp>
        <p:nvSpPr>
          <p:cNvPr id="63" name="CuadroTexto 64">
            <a:extLst>
              <a:ext uri="{FF2B5EF4-FFF2-40B4-BE49-F238E27FC236}">
                <a16:creationId xmlns:a16="http://schemas.microsoft.com/office/drawing/2014/main" xmlns="" id="{869A7DC9-0A7A-487A-A599-479CCEC65B88}"/>
              </a:ext>
            </a:extLst>
          </p:cNvPr>
          <p:cNvSpPr txBox="1"/>
          <p:nvPr/>
        </p:nvSpPr>
        <p:spPr>
          <a:xfrm>
            <a:off x="6451367" y="3555692"/>
            <a:ext cx="740767" cy="138499"/>
          </a:xfrm>
          <a:prstGeom prst="rect">
            <a:avLst/>
          </a:prstGeom>
          <a:solidFill>
            <a:schemeClr val="tx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lIns="0" tIns="0" rIns="0" bIns="0" rtlCol="0" anchor="t">
            <a:spAutoFit/>
          </a:bodyPr>
          <a:lstStyle>
            <a:defPPr>
              <a:defRPr lang="es-ES_tradnl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b="1" i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es-419" sz="900" dirty="0" err="1"/>
              <a:t>Guémez</a:t>
            </a:r>
            <a:endParaRPr lang="es-MX" sz="900" dirty="0"/>
          </a:p>
        </p:txBody>
      </p:sp>
      <p:sp>
        <p:nvSpPr>
          <p:cNvPr id="64" name="CuadroTexto 64">
            <a:extLst>
              <a:ext uri="{FF2B5EF4-FFF2-40B4-BE49-F238E27FC236}">
                <a16:creationId xmlns:a16="http://schemas.microsoft.com/office/drawing/2014/main" xmlns="" id="{EC22D2D3-250C-4E20-ADF1-DA44D9F3619F}"/>
              </a:ext>
            </a:extLst>
          </p:cNvPr>
          <p:cNvSpPr txBox="1"/>
          <p:nvPr/>
        </p:nvSpPr>
        <p:spPr>
          <a:xfrm>
            <a:off x="4252692" y="1988389"/>
            <a:ext cx="740767" cy="138499"/>
          </a:xfrm>
          <a:prstGeom prst="rect">
            <a:avLst/>
          </a:prstGeom>
          <a:solidFill>
            <a:schemeClr val="tx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lIns="0" tIns="0" rIns="0" bIns="0" rtlCol="0" anchor="t">
            <a:spAutoFit/>
          </a:bodyPr>
          <a:lstStyle>
            <a:defPPr>
              <a:defRPr lang="es-ES_tradnl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b="1" i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es-419" sz="900" dirty="0"/>
              <a:t>Moctezuma</a:t>
            </a:r>
            <a:endParaRPr lang="es-MX" sz="90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31C302CC-F103-4863-8600-7B9FBF82474C}"/>
              </a:ext>
            </a:extLst>
          </p:cNvPr>
          <p:cNvSpPr txBox="1"/>
          <p:nvPr/>
        </p:nvSpPr>
        <p:spPr>
          <a:xfrm>
            <a:off x="6836238" y="6046680"/>
            <a:ext cx="1345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dirty="0">
                <a:solidFill>
                  <a:srgbClr val="2E5297"/>
                </a:solidFill>
              </a:rPr>
              <a:t>8.01 TWh</a:t>
            </a:r>
          </a:p>
          <a:p>
            <a:r>
              <a:rPr lang="es-MX" sz="1200" dirty="0">
                <a:solidFill>
                  <a:srgbClr val="2E5297"/>
                </a:solidFill>
              </a:rPr>
              <a:t>98% Intermitente</a:t>
            </a:r>
          </a:p>
          <a:p>
            <a:r>
              <a:rPr lang="es-MX" sz="1200" dirty="0">
                <a:solidFill>
                  <a:srgbClr val="2E5297"/>
                </a:solidFill>
              </a:rPr>
              <a:t>(7.83 TWh)</a:t>
            </a:r>
          </a:p>
        </p:txBody>
      </p:sp>
      <p:sp>
        <p:nvSpPr>
          <p:cNvPr id="65" name="CuadroTexto 64">
            <a:extLst>
              <a:ext uri="{FF2B5EF4-FFF2-40B4-BE49-F238E27FC236}">
                <a16:creationId xmlns:a16="http://schemas.microsoft.com/office/drawing/2014/main" xmlns="" id="{BF82F0A8-2909-478C-A5D1-748013F41B3E}"/>
              </a:ext>
            </a:extLst>
          </p:cNvPr>
          <p:cNvSpPr txBox="1"/>
          <p:nvPr/>
        </p:nvSpPr>
        <p:spPr>
          <a:xfrm>
            <a:off x="7707623" y="4356590"/>
            <a:ext cx="13452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dirty="0">
                <a:solidFill>
                  <a:srgbClr val="2E5297"/>
                </a:solidFill>
              </a:rPr>
              <a:t>7.03 TWh</a:t>
            </a:r>
          </a:p>
          <a:p>
            <a:r>
              <a:rPr lang="es-MX" sz="1200" dirty="0">
                <a:solidFill>
                  <a:srgbClr val="2E5297"/>
                </a:solidFill>
              </a:rPr>
              <a:t>17% Intermitente</a:t>
            </a:r>
          </a:p>
          <a:p>
            <a:r>
              <a:rPr lang="es-MX" sz="1200" dirty="0">
                <a:solidFill>
                  <a:srgbClr val="2E5297"/>
                </a:solidFill>
              </a:rPr>
              <a:t>(1.16 TWh)</a:t>
            </a:r>
          </a:p>
          <a:p>
            <a:endParaRPr lang="es-MX" sz="1200" dirty="0">
              <a:solidFill>
                <a:srgbClr val="2E5297"/>
              </a:solidFill>
            </a:endParaRPr>
          </a:p>
        </p:txBody>
      </p:sp>
      <p:sp>
        <p:nvSpPr>
          <p:cNvPr id="66" name="CuadroTexto 65">
            <a:extLst>
              <a:ext uri="{FF2B5EF4-FFF2-40B4-BE49-F238E27FC236}">
                <a16:creationId xmlns:a16="http://schemas.microsoft.com/office/drawing/2014/main" xmlns="" id="{5804B45D-C23A-4CF8-B71D-6280E843A986}"/>
              </a:ext>
            </a:extLst>
          </p:cNvPr>
          <p:cNvSpPr txBox="1"/>
          <p:nvPr/>
        </p:nvSpPr>
        <p:spPr>
          <a:xfrm>
            <a:off x="6873233" y="1765256"/>
            <a:ext cx="1345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dirty="0">
                <a:solidFill>
                  <a:srgbClr val="2E5297"/>
                </a:solidFill>
              </a:rPr>
              <a:t>6.69 TWh</a:t>
            </a:r>
          </a:p>
          <a:p>
            <a:r>
              <a:rPr lang="es-MX" sz="1200" dirty="0">
                <a:solidFill>
                  <a:srgbClr val="2E5297"/>
                </a:solidFill>
              </a:rPr>
              <a:t>38% Intermitente</a:t>
            </a:r>
          </a:p>
          <a:p>
            <a:r>
              <a:rPr lang="es-MX" sz="1200" dirty="0">
                <a:solidFill>
                  <a:srgbClr val="2E5297"/>
                </a:solidFill>
              </a:rPr>
              <a:t>(2.53 TWh)</a:t>
            </a:r>
          </a:p>
        </p:txBody>
      </p:sp>
      <p:sp>
        <p:nvSpPr>
          <p:cNvPr id="67" name="CuadroTexto 66">
            <a:extLst>
              <a:ext uri="{FF2B5EF4-FFF2-40B4-BE49-F238E27FC236}">
                <a16:creationId xmlns:a16="http://schemas.microsoft.com/office/drawing/2014/main" xmlns="" id="{1066C7AA-5339-4E24-88D5-56A3BD9617E8}"/>
              </a:ext>
            </a:extLst>
          </p:cNvPr>
          <p:cNvSpPr txBox="1"/>
          <p:nvPr/>
        </p:nvSpPr>
        <p:spPr>
          <a:xfrm>
            <a:off x="5592532" y="1420181"/>
            <a:ext cx="1345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dirty="0">
                <a:solidFill>
                  <a:srgbClr val="2E5297"/>
                </a:solidFill>
              </a:rPr>
              <a:t>6.26 TWh</a:t>
            </a:r>
          </a:p>
          <a:p>
            <a:r>
              <a:rPr lang="es-MX" sz="1200" dirty="0">
                <a:solidFill>
                  <a:srgbClr val="2E5297"/>
                </a:solidFill>
              </a:rPr>
              <a:t>18% Intermitente</a:t>
            </a:r>
          </a:p>
          <a:p>
            <a:r>
              <a:rPr lang="es-MX" sz="1200" dirty="0">
                <a:solidFill>
                  <a:srgbClr val="2E5297"/>
                </a:solidFill>
              </a:rPr>
              <a:t>(1.12 TWh)</a:t>
            </a:r>
          </a:p>
        </p:txBody>
      </p:sp>
      <p:sp>
        <p:nvSpPr>
          <p:cNvPr id="68" name="CuadroTexto 67">
            <a:extLst>
              <a:ext uri="{FF2B5EF4-FFF2-40B4-BE49-F238E27FC236}">
                <a16:creationId xmlns:a16="http://schemas.microsoft.com/office/drawing/2014/main" xmlns="" id="{F19962C9-DFE4-4FB9-A0D1-A25B27D96AA6}"/>
              </a:ext>
            </a:extLst>
          </p:cNvPr>
          <p:cNvSpPr txBox="1"/>
          <p:nvPr/>
        </p:nvSpPr>
        <p:spPr>
          <a:xfrm>
            <a:off x="8382013" y="2981032"/>
            <a:ext cx="1345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dirty="0">
                <a:solidFill>
                  <a:srgbClr val="2E5297"/>
                </a:solidFill>
              </a:rPr>
              <a:t>4.94 TWh</a:t>
            </a:r>
          </a:p>
          <a:p>
            <a:r>
              <a:rPr lang="es-MX" sz="1200" dirty="0">
                <a:solidFill>
                  <a:srgbClr val="2E5297"/>
                </a:solidFill>
              </a:rPr>
              <a:t>99% Intermitente</a:t>
            </a:r>
          </a:p>
          <a:p>
            <a:r>
              <a:rPr lang="es-MX" sz="1200" dirty="0">
                <a:solidFill>
                  <a:srgbClr val="2E5297"/>
                </a:solidFill>
              </a:rPr>
              <a:t>(4.88 TWh)</a:t>
            </a:r>
          </a:p>
        </p:txBody>
      </p:sp>
      <p:sp>
        <p:nvSpPr>
          <p:cNvPr id="69" name="CuadroTexto 68">
            <a:extLst>
              <a:ext uri="{FF2B5EF4-FFF2-40B4-BE49-F238E27FC236}">
                <a16:creationId xmlns:a16="http://schemas.microsoft.com/office/drawing/2014/main" xmlns="" id="{721A3A8E-8E74-4264-8CAE-6C13153944B5}"/>
              </a:ext>
            </a:extLst>
          </p:cNvPr>
          <p:cNvSpPr txBox="1"/>
          <p:nvPr/>
        </p:nvSpPr>
        <p:spPr>
          <a:xfrm>
            <a:off x="2698467" y="902053"/>
            <a:ext cx="1345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dirty="0">
                <a:solidFill>
                  <a:srgbClr val="2E5297"/>
                </a:solidFill>
              </a:rPr>
              <a:t>5.72 TWh</a:t>
            </a:r>
          </a:p>
          <a:p>
            <a:r>
              <a:rPr lang="es-MX" sz="1200" dirty="0">
                <a:solidFill>
                  <a:srgbClr val="2E5297"/>
                </a:solidFill>
              </a:rPr>
              <a:t>39% Intermitente</a:t>
            </a:r>
          </a:p>
          <a:p>
            <a:r>
              <a:rPr lang="es-MX" sz="1200" dirty="0">
                <a:solidFill>
                  <a:srgbClr val="2E5297"/>
                </a:solidFill>
              </a:rPr>
              <a:t>(2.26 TWh)</a:t>
            </a:r>
          </a:p>
        </p:txBody>
      </p:sp>
      <p:sp>
        <p:nvSpPr>
          <p:cNvPr id="70" name="CuadroTexto 69">
            <a:extLst>
              <a:ext uri="{FF2B5EF4-FFF2-40B4-BE49-F238E27FC236}">
                <a16:creationId xmlns:a16="http://schemas.microsoft.com/office/drawing/2014/main" xmlns="" id="{FA7C17EE-CAA4-44CD-8EEA-001B992EF45F}"/>
              </a:ext>
            </a:extLst>
          </p:cNvPr>
          <p:cNvSpPr txBox="1"/>
          <p:nvPr/>
        </p:nvSpPr>
        <p:spPr>
          <a:xfrm>
            <a:off x="4473845" y="4901101"/>
            <a:ext cx="1345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dirty="0">
                <a:solidFill>
                  <a:srgbClr val="2E5297"/>
                </a:solidFill>
              </a:rPr>
              <a:t>4.45 TWh</a:t>
            </a:r>
          </a:p>
          <a:p>
            <a:r>
              <a:rPr lang="es-MX" sz="1200" dirty="0">
                <a:solidFill>
                  <a:srgbClr val="2E5297"/>
                </a:solidFill>
              </a:rPr>
              <a:t>62% Intermitente</a:t>
            </a:r>
          </a:p>
          <a:p>
            <a:r>
              <a:rPr lang="es-MX" sz="1200" dirty="0">
                <a:solidFill>
                  <a:srgbClr val="2E5297"/>
                </a:solidFill>
              </a:rPr>
              <a:t>(2.77 TWh)</a:t>
            </a:r>
          </a:p>
        </p:txBody>
      </p:sp>
      <p:sp>
        <p:nvSpPr>
          <p:cNvPr id="71" name="CuadroTexto 70">
            <a:extLst>
              <a:ext uri="{FF2B5EF4-FFF2-40B4-BE49-F238E27FC236}">
                <a16:creationId xmlns:a16="http://schemas.microsoft.com/office/drawing/2014/main" xmlns="" id="{FFCF3D3D-F328-40F6-B2A0-03B842A37FD6}"/>
              </a:ext>
            </a:extLst>
          </p:cNvPr>
          <p:cNvSpPr txBox="1"/>
          <p:nvPr/>
        </p:nvSpPr>
        <p:spPr>
          <a:xfrm>
            <a:off x="3624758" y="4335198"/>
            <a:ext cx="14302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dirty="0">
                <a:solidFill>
                  <a:srgbClr val="2E5297"/>
                </a:solidFill>
              </a:rPr>
              <a:t>3.31 TWh</a:t>
            </a:r>
          </a:p>
          <a:p>
            <a:r>
              <a:rPr lang="es-MX" sz="1200" dirty="0">
                <a:solidFill>
                  <a:srgbClr val="2E5297"/>
                </a:solidFill>
              </a:rPr>
              <a:t>100% Intermitente</a:t>
            </a:r>
          </a:p>
        </p:txBody>
      </p:sp>
      <p:sp>
        <p:nvSpPr>
          <p:cNvPr id="7" name="Flecha: a la derecha 6">
            <a:extLst>
              <a:ext uri="{FF2B5EF4-FFF2-40B4-BE49-F238E27FC236}">
                <a16:creationId xmlns:a16="http://schemas.microsoft.com/office/drawing/2014/main" xmlns="" id="{34E44188-D0DA-4E42-B743-CF22B641305F}"/>
              </a:ext>
            </a:extLst>
          </p:cNvPr>
          <p:cNvSpPr/>
          <p:nvPr/>
        </p:nvSpPr>
        <p:spPr>
          <a:xfrm rot="16200000">
            <a:off x="5883210" y="2050967"/>
            <a:ext cx="227556" cy="9700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2800"/>
          </a:p>
        </p:txBody>
      </p:sp>
      <p:sp>
        <p:nvSpPr>
          <p:cNvPr id="72" name="Flecha: a la derecha 71">
            <a:extLst>
              <a:ext uri="{FF2B5EF4-FFF2-40B4-BE49-F238E27FC236}">
                <a16:creationId xmlns:a16="http://schemas.microsoft.com/office/drawing/2014/main" xmlns="" id="{1AEFDB14-DC23-4029-8AA0-08C1A65B59F5}"/>
              </a:ext>
            </a:extLst>
          </p:cNvPr>
          <p:cNvSpPr/>
          <p:nvPr/>
        </p:nvSpPr>
        <p:spPr>
          <a:xfrm>
            <a:off x="7769536" y="3260509"/>
            <a:ext cx="594077" cy="12221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2800"/>
          </a:p>
        </p:txBody>
      </p:sp>
      <p:sp>
        <p:nvSpPr>
          <p:cNvPr id="73" name="Flecha: a la derecha 72">
            <a:extLst>
              <a:ext uri="{FF2B5EF4-FFF2-40B4-BE49-F238E27FC236}">
                <a16:creationId xmlns:a16="http://schemas.microsoft.com/office/drawing/2014/main" xmlns="" id="{44AF53DC-439A-421E-A7F5-49F5FBA39F3F}"/>
              </a:ext>
            </a:extLst>
          </p:cNvPr>
          <p:cNvSpPr/>
          <p:nvPr/>
        </p:nvSpPr>
        <p:spPr>
          <a:xfrm>
            <a:off x="7459476" y="4613879"/>
            <a:ext cx="230747" cy="10204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2800"/>
          </a:p>
        </p:txBody>
      </p:sp>
      <p:sp>
        <p:nvSpPr>
          <p:cNvPr id="74" name="Flecha: a la derecha 73">
            <a:extLst>
              <a:ext uri="{FF2B5EF4-FFF2-40B4-BE49-F238E27FC236}">
                <a16:creationId xmlns:a16="http://schemas.microsoft.com/office/drawing/2014/main" xmlns="" id="{F1EB930A-AB5F-44C6-8B5C-2868E6F7459A}"/>
              </a:ext>
            </a:extLst>
          </p:cNvPr>
          <p:cNvSpPr/>
          <p:nvPr/>
        </p:nvSpPr>
        <p:spPr>
          <a:xfrm rot="19892121">
            <a:off x="6518404" y="2576901"/>
            <a:ext cx="594077" cy="12221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5" name="Flecha: a la derecha 74">
            <a:extLst>
              <a:ext uri="{FF2B5EF4-FFF2-40B4-BE49-F238E27FC236}">
                <a16:creationId xmlns:a16="http://schemas.microsoft.com/office/drawing/2014/main" xmlns="" id="{38D78466-BA6F-45CE-9E19-C673E4D7A3C3}"/>
              </a:ext>
            </a:extLst>
          </p:cNvPr>
          <p:cNvSpPr/>
          <p:nvPr/>
        </p:nvSpPr>
        <p:spPr>
          <a:xfrm rot="5400000">
            <a:off x="7374000" y="5810135"/>
            <a:ext cx="463598" cy="10379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6" name="Flecha: a la derecha 75">
            <a:extLst>
              <a:ext uri="{FF2B5EF4-FFF2-40B4-BE49-F238E27FC236}">
                <a16:creationId xmlns:a16="http://schemas.microsoft.com/office/drawing/2014/main" xmlns="" id="{38ABECAF-4BD6-4A57-8480-951376455F56}"/>
              </a:ext>
            </a:extLst>
          </p:cNvPr>
          <p:cNvSpPr/>
          <p:nvPr/>
        </p:nvSpPr>
        <p:spPr>
          <a:xfrm rot="7400868">
            <a:off x="5356175" y="4752261"/>
            <a:ext cx="802115" cy="13773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7" name="Flecha: a la derecha 76">
            <a:extLst>
              <a:ext uri="{FF2B5EF4-FFF2-40B4-BE49-F238E27FC236}">
                <a16:creationId xmlns:a16="http://schemas.microsoft.com/office/drawing/2014/main" xmlns="" id="{31923581-E7CC-47A8-BA8A-65DFD73574BB}"/>
              </a:ext>
            </a:extLst>
          </p:cNvPr>
          <p:cNvSpPr/>
          <p:nvPr/>
        </p:nvSpPr>
        <p:spPr>
          <a:xfrm rot="8796537">
            <a:off x="4754396" y="4363491"/>
            <a:ext cx="642747" cy="100088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8" name="Flecha: a la derecha 77">
            <a:extLst>
              <a:ext uri="{FF2B5EF4-FFF2-40B4-BE49-F238E27FC236}">
                <a16:creationId xmlns:a16="http://schemas.microsoft.com/office/drawing/2014/main" xmlns="" id="{99999FCB-E617-4262-9C44-BCF459DD43D1}"/>
              </a:ext>
            </a:extLst>
          </p:cNvPr>
          <p:cNvSpPr/>
          <p:nvPr/>
        </p:nvSpPr>
        <p:spPr>
          <a:xfrm rot="14645419">
            <a:off x="3244845" y="1788455"/>
            <a:ext cx="761669" cy="12272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9" name="CuadroTexto 78">
            <a:extLst>
              <a:ext uri="{FF2B5EF4-FFF2-40B4-BE49-F238E27FC236}">
                <a16:creationId xmlns:a16="http://schemas.microsoft.com/office/drawing/2014/main" xmlns="" id="{5195786E-7FC4-4688-BF8F-5FD3BA8C5F0F}"/>
              </a:ext>
            </a:extLst>
          </p:cNvPr>
          <p:cNvSpPr txBox="1"/>
          <p:nvPr/>
        </p:nvSpPr>
        <p:spPr>
          <a:xfrm>
            <a:off x="7250390" y="2482919"/>
            <a:ext cx="1345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dirty="0">
                <a:solidFill>
                  <a:srgbClr val="2E5297"/>
                </a:solidFill>
              </a:rPr>
              <a:t>2.43 TWh</a:t>
            </a:r>
          </a:p>
          <a:p>
            <a:r>
              <a:rPr lang="es-MX" sz="1200" dirty="0">
                <a:solidFill>
                  <a:srgbClr val="2E5297"/>
                </a:solidFill>
              </a:rPr>
              <a:t>71% Intermitente</a:t>
            </a:r>
          </a:p>
          <a:p>
            <a:r>
              <a:rPr lang="es-MX" sz="1200" dirty="0">
                <a:solidFill>
                  <a:srgbClr val="2E5297"/>
                </a:solidFill>
              </a:rPr>
              <a:t>(1.73 TWh)</a:t>
            </a:r>
          </a:p>
        </p:txBody>
      </p:sp>
      <p:sp>
        <p:nvSpPr>
          <p:cNvPr id="80" name="Flecha: a la derecha 79">
            <a:extLst>
              <a:ext uri="{FF2B5EF4-FFF2-40B4-BE49-F238E27FC236}">
                <a16:creationId xmlns:a16="http://schemas.microsoft.com/office/drawing/2014/main" xmlns="" id="{C72ECDB1-6DEE-4A6D-9074-E6C680DCC9BD}"/>
              </a:ext>
            </a:extLst>
          </p:cNvPr>
          <p:cNvSpPr/>
          <p:nvPr/>
        </p:nvSpPr>
        <p:spPr>
          <a:xfrm rot="21203852">
            <a:off x="6284758" y="2899936"/>
            <a:ext cx="1011852" cy="11695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2" name="CuadroTexto 81">
            <a:extLst>
              <a:ext uri="{FF2B5EF4-FFF2-40B4-BE49-F238E27FC236}">
                <a16:creationId xmlns:a16="http://schemas.microsoft.com/office/drawing/2014/main" xmlns="" id="{9C5274E4-D06A-4FA8-A9D6-4674537B5BF4}"/>
              </a:ext>
            </a:extLst>
          </p:cNvPr>
          <p:cNvSpPr txBox="1"/>
          <p:nvPr/>
        </p:nvSpPr>
        <p:spPr>
          <a:xfrm>
            <a:off x="4150239" y="1016544"/>
            <a:ext cx="14302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dirty="0">
                <a:solidFill>
                  <a:srgbClr val="2E5297"/>
                </a:solidFill>
              </a:rPr>
              <a:t>1.14 TWh</a:t>
            </a:r>
          </a:p>
          <a:p>
            <a:r>
              <a:rPr lang="es-MX" sz="1200" dirty="0">
                <a:solidFill>
                  <a:srgbClr val="2E5297"/>
                </a:solidFill>
              </a:rPr>
              <a:t>100% Intermitente</a:t>
            </a:r>
          </a:p>
        </p:txBody>
      </p:sp>
      <p:sp>
        <p:nvSpPr>
          <p:cNvPr id="85" name="Flecha: a la derecha 84">
            <a:extLst>
              <a:ext uri="{FF2B5EF4-FFF2-40B4-BE49-F238E27FC236}">
                <a16:creationId xmlns:a16="http://schemas.microsoft.com/office/drawing/2014/main" xmlns="" id="{03621521-5C5C-47DA-B3BA-08C0990D127A}"/>
              </a:ext>
            </a:extLst>
          </p:cNvPr>
          <p:cNvSpPr/>
          <p:nvPr/>
        </p:nvSpPr>
        <p:spPr>
          <a:xfrm rot="16200000">
            <a:off x="4387532" y="1653981"/>
            <a:ext cx="549232" cy="10317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xmlns="" id="{2614322B-86B8-4A91-B1C4-856569A5EAAC}"/>
              </a:ext>
            </a:extLst>
          </p:cNvPr>
          <p:cNvSpPr txBox="1"/>
          <p:nvPr/>
        </p:nvSpPr>
        <p:spPr>
          <a:xfrm>
            <a:off x="7667847" y="3622673"/>
            <a:ext cx="14302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dirty="0">
                <a:solidFill>
                  <a:srgbClr val="2E5297"/>
                </a:solidFill>
              </a:rPr>
              <a:t>2.00 TWh</a:t>
            </a:r>
          </a:p>
          <a:p>
            <a:r>
              <a:rPr lang="es-MX" sz="1200" dirty="0">
                <a:solidFill>
                  <a:srgbClr val="2E5297"/>
                </a:solidFill>
              </a:rPr>
              <a:t>100% Intermitente</a:t>
            </a:r>
          </a:p>
        </p:txBody>
      </p:sp>
      <p:sp>
        <p:nvSpPr>
          <p:cNvPr id="49" name="Flecha: a la derecha 48">
            <a:extLst>
              <a:ext uri="{FF2B5EF4-FFF2-40B4-BE49-F238E27FC236}">
                <a16:creationId xmlns:a16="http://schemas.microsoft.com/office/drawing/2014/main" xmlns="" id="{0F571DD5-8464-4B6E-90DA-B1FA4671F68F}"/>
              </a:ext>
            </a:extLst>
          </p:cNvPr>
          <p:cNvSpPr/>
          <p:nvPr/>
        </p:nvSpPr>
        <p:spPr>
          <a:xfrm>
            <a:off x="7202602" y="3593872"/>
            <a:ext cx="594077" cy="12221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441881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A4A9845B-A0E6-AA4E-B620-2D8DB48D96F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895013" y="433388"/>
            <a:ext cx="1296987" cy="365125"/>
          </a:xfrm>
        </p:spPr>
        <p:txBody>
          <a:bodyPr/>
          <a:lstStyle/>
          <a:p>
            <a:r>
              <a:rPr lang="es-ES_tradnl" dirty="0"/>
              <a:t>6</a:t>
            </a:r>
          </a:p>
        </p:txBody>
      </p:sp>
      <p:pic>
        <p:nvPicPr>
          <p:cNvPr id="5" name="Imagen 3">
            <a:extLst>
              <a:ext uri="{FF2B5EF4-FFF2-40B4-BE49-F238E27FC236}">
                <a16:creationId xmlns:a16="http://schemas.microsoft.com/office/drawing/2014/main" xmlns="" id="{34B467AB-4916-6944-B55B-432DC098E0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" t="780" r="1641" b="3590"/>
          <a:stretch/>
        </p:blipFill>
        <p:spPr>
          <a:xfrm>
            <a:off x="2092288" y="1390138"/>
            <a:ext cx="8124322" cy="4741756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35BAA61C-EAC0-564F-B2ED-E355B1638CD5}"/>
              </a:ext>
            </a:extLst>
          </p:cNvPr>
          <p:cNvSpPr/>
          <p:nvPr/>
        </p:nvSpPr>
        <p:spPr>
          <a:xfrm>
            <a:off x="1929518" y="4964789"/>
            <a:ext cx="1790311" cy="13131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s-MX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29 Forma libre">
            <a:extLst>
              <a:ext uri="{FF2B5EF4-FFF2-40B4-BE49-F238E27FC236}">
                <a16:creationId xmlns:a16="http://schemas.microsoft.com/office/drawing/2014/main" xmlns="" id="{C71DAE48-DA25-B248-A40F-3C9B007C052E}"/>
              </a:ext>
            </a:extLst>
          </p:cNvPr>
          <p:cNvSpPr/>
          <p:nvPr/>
        </p:nvSpPr>
        <p:spPr>
          <a:xfrm>
            <a:off x="3754055" y="1876836"/>
            <a:ext cx="666665" cy="1039458"/>
          </a:xfrm>
          <a:custGeom>
            <a:avLst/>
            <a:gdLst>
              <a:gd name="connsiteX0" fmla="*/ 685800 w 814235"/>
              <a:gd name="connsiteY0" fmla="*/ 0 h 983456"/>
              <a:gd name="connsiteX1" fmla="*/ 762000 w 814235"/>
              <a:gd name="connsiteY1" fmla="*/ 581025 h 983456"/>
              <a:gd name="connsiteX2" fmla="*/ 0 w 814235"/>
              <a:gd name="connsiteY2" fmla="*/ 983456 h 983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14235" h="983456">
                <a:moveTo>
                  <a:pt x="685800" y="0"/>
                </a:moveTo>
                <a:cubicBezTo>
                  <a:pt x="781050" y="208558"/>
                  <a:pt x="876300" y="417116"/>
                  <a:pt x="762000" y="581025"/>
                </a:cubicBezTo>
                <a:cubicBezTo>
                  <a:pt x="647700" y="744934"/>
                  <a:pt x="323850" y="864195"/>
                  <a:pt x="0" y="983456"/>
                </a:cubicBezTo>
              </a:path>
            </a:pathLst>
          </a:cu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s-MX" sz="135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9" name="31 Conector recto">
            <a:extLst>
              <a:ext uri="{FF2B5EF4-FFF2-40B4-BE49-F238E27FC236}">
                <a16:creationId xmlns:a16="http://schemas.microsoft.com/office/drawing/2014/main" xmlns="" id="{4B140941-3969-444A-B0B9-3A5CC744456A}"/>
              </a:ext>
            </a:extLst>
          </p:cNvPr>
          <p:cNvCxnSpPr/>
          <p:nvPr/>
        </p:nvCxnSpPr>
        <p:spPr>
          <a:xfrm>
            <a:off x="5689884" y="2797682"/>
            <a:ext cx="2013" cy="852252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32 Arco">
            <a:extLst>
              <a:ext uri="{FF2B5EF4-FFF2-40B4-BE49-F238E27FC236}">
                <a16:creationId xmlns:a16="http://schemas.microsoft.com/office/drawing/2014/main" xmlns="" id="{F3E33A19-748E-644A-B911-622B222E2DF1}"/>
              </a:ext>
            </a:extLst>
          </p:cNvPr>
          <p:cNvSpPr/>
          <p:nvPr/>
        </p:nvSpPr>
        <p:spPr>
          <a:xfrm rot="5640771">
            <a:off x="4413117" y="3510598"/>
            <a:ext cx="957278" cy="863364"/>
          </a:xfrm>
          <a:prstGeom prst="arc">
            <a:avLst>
              <a:gd name="adj1" fmla="val 19113303"/>
              <a:gd name="adj2" fmla="val 20734804"/>
            </a:avLst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s-MX" sz="1350" b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47 Arco">
            <a:extLst>
              <a:ext uri="{FF2B5EF4-FFF2-40B4-BE49-F238E27FC236}">
                <a16:creationId xmlns:a16="http://schemas.microsoft.com/office/drawing/2014/main" xmlns="" id="{F5EC7B03-37F5-234B-888A-D6349EE60F9E}"/>
              </a:ext>
            </a:extLst>
          </p:cNvPr>
          <p:cNvSpPr/>
          <p:nvPr/>
        </p:nvSpPr>
        <p:spPr>
          <a:xfrm rot="7635792">
            <a:off x="8594262" y="4515408"/>
            <a:ext cx="957278" cy="863364"/>
          </a:xfrm>
          <a:prstGeom prst="arc">
            <a:avLst>
              <a:gd name="adj1" fmla="val 19684524"/>
              <a:gd name="adj2" fmla="val 47033"/>
            </a:avLst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s-MX" sz="1350" b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52 Forma libre">
            <a:extLst>
              <a:ext uri="{FF2B5EF4-FFF2-40B4-BE49-F238E27FC236}">
                <a16:creationId xmlns:a16="http://schemas.microsoft.com/office/drawing/2014/main" xmlns="" id="{C0FC7B88-97D6-EA47-97CC-58EAD3136F98}"/>
              </a:ext>
            </a:extLst>
          </p:cNvPr>
          <p:cNvSpPr/>
          <p:nvPr/>
        </p:nvSpPr>
        <p:spPr>
          <a:xfrm rot="907500">
            <a:off x="6054218" y="3538507"/>
            <a:ext cx="557026" cy="255828"/>
          </a:xfrm>
          <a:custGeom>
            <a:avLst/>
            <a:gdLst>
              <a:gd name="connsiteX0" fmla="*/ 685800 w 814235"/>
              <a:gd name="connsiteY0" fmla="*/ 0 h 983456"/>
              <a:gd name="connsiteX1" fmla="*/ 762000 w 814235"/>
              <a:gd name="connsiteY1" fmla="*/ 581025 h 983456"/>
              <a:gd name="connsiteX2" fmla="*/ 0 w 814235"/>
              <a:gd name="connsiteY2" fmla="*/ 983456 h 983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14235" h="983456">
                <a:moveTo>
                  <a:pt x="685800" y="0"/>
                </a:moveTo>
                <a:cubicBezTo>
                  <a:pt x="781050" y="208558"/>
                  <a:pt x="876300" y="417116"/>
                  <a:pt x="762000" y="581025"/>
                </a:cubicBezTo>
                <a:cubicBezTo>
                  <a:pt x="647700" y="744934"/>
                  <a:pt x="323850" y="864195"/>
                  <a:pt x="0" y="983456"/>
                </a:cubicBezTo>
              </a:path>
            </a:pathLst>
          </a:cu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s-MX" sz="1350" b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55 Arco">
            <a:extLst>
              <a:ext uri="{FF2B5EF4-FFF2-40B4-BE49-F238E27FC236}">
                <a16:creationId xmlns:a16="http://schemas.microsoft.com/office/drawing/2014/main" xmlns="" id="{827F978A-E122-314B-BA5F-E38EE06870F9}"/>
              </a:ext>
            </a:extLst>
          </p:cNvPr>
          <p:cNvSpPr/>
          <p:nvPr/>
        </p:nvSpPr>
        <p:spPr>
          <a:xfrm>
            <a:off x="4166017" y="3899747"/>
            <a:ext cx="1118951" cy="738619"/>
          </a:xfrm>
          <a:prstGeom prst="arc">
            <a:avLst>
              <a:gd name="adj1" fmla="val 19113303"/>
              <a:gd name="adj2" fmla="val 20734804"/>
            </a:avLst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s-MX" sz="1350" b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CuadroTexto 62">
            <a:extLst>
              <a:ext uri="{FF2B5EF4-FFF2-40B4-BE49-F238E27FC236}">
                <a16:creationId xmlns:a16="http://schemas.microsoft.com/office/drawing/2014/main" xmlns="" id="{4592EE41-C325-E64F-B1EC-28B6C02106E2}"/>
              </a:ext>
            </a:extLst>
          </p:cNvPr>
          <p:cNvSpPr txBox="1"/>
          <p:nvPr/>
        </p:nvSpPr>
        <p:spPr>
          <a:xfrm>
            <a:off x="4920797" y="2034536"/>
            <a:ext cx="245580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defRPr/>
            </a:pPr>
            <a:r>
              <a:rPr lang="es-MX" sz="75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</a:p>
        </p:txBody>
      </p:sp>
      <p:sp>
        <p:nvSpPr>
          <p:cNvPr id="19" name="CuadroTexto 78">
            <a:extLst>
              <a:ext uri="{FF2B5EF4-FFF2-40B4-BE49-F238E27FC236}">
                <a16:creationId xmlns:a16="http://schemas.microsoft.com/office/drawing/2014/main" xmlns="" id="{2AD0D1AE-E87F-AE4E-AA74-247FFE1243BA}"/>
              </a:ext>
            </a:extLst>
          </p:cNvPr>
          <p:cNvSpPr txBox="1"/>
          <p:nvPr/>
        </p:nvSpPr>
        <p:spPr>
          <a:xfrm>
            <a:off x="9541360" y="4928578"/>
            <a:ext cx="245580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defRPr/>
            </a:pPr>
            <a:r>
              <a:rPr lang="es-MX" sz="75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</a:p>
        </p:txBody>
      </p:sp>
      <p:sp>
        <p:nvSpPr>
          <p:cNvPr id="20" name="CuadroTexto 80">
            <a:extLst>
              <a:ext uri="{FF2B5EF4-FFF2-40B4-BE49-F238E27FC236}">
                <a16:creationId xmlns:a16="http://schemas.microsoft.com/office/drawing/2014/main" xmlns="" id="{C59FBFB8-7892-0640-914B-C2F29B262A5B}"/>
              </a:ext>
            </a:extLst>
          </p:cNvPr>
          <p:cNvSpPr txBox="1"/>
          <p:nvPr/>
        </p:nvSpPr>
        <p:spPr>
          <a:xfrm>
            <a:off x="6901012" y="3608239"/>
            <a:ext cx="245580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defRPr/>
            </a:pPr>
            <a:r>
              <a:rPr lang="es-MX" sz="75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</a:p>
        </p:txBody>
      </p:sp>
      <p:sp>
        <p:nvSpPr>
          <p:cNvPr id="53" name="CuadroTexto 64">
            <a:extLst>
              <a:ext uri="{FF2B5EF4-FFF2-40B4-BE49-F238E27FC236}">
                <a16:creationId xmlns:a16="http://schemas.microsoft.com/office/drawing/2014/main" xmlns="" id="{429D8759-D7BB-4E18-86FC-D3AA0EA8CA18}"/>
              </a:ext>
            </a:extLst>
          </p:cNvPr>
          <p:cNvSpPr txBox="1"/>
          <p:nvPr/>
        </p:nvSpPr>
        <p:spPr>
          <a:xfrm>
            <a:off x="7312784" y="5451901"/>
            <a:ext cx="740767" cy="153888"/>
          </a:xfrm>
          <a:prstGeom prst="rect">
            <a:avLst/>
          </a:prstGeom>
          <a:solidFill>
            <a:schemeClr val="tx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lIns="0" tIns="0" rIns="0" bIns="0" rtlCol="0" anchor="t">
            <a:spAutoFit/>
          </a:bodyPr>
          <a:lstStyle>
            <a:defPPr>
              <a:defRPr lang="es-ES_tradnl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b="1" i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es-419" sz="1000" dirty="0"/>
              <a:t>Ixtepec</a:t>
            </a:r>
            <a:endParaRPr lang="es-MX" sz="1000" dirty="0"/>
          </a:p>
        </p:txBody>
      </p:sp>
      <p:sp>
        <p:nvSpPr>
          <p:cNvPr id="55" name="CuadroTexto 64">
            <a:extLst>
              <a:ext uri="{FF2B5EF4-FFF2-40B4-BE49-F238E27FC236}">
                <a16:creationId xmlns:a16="http://schemas.microsoft.com/office/drawing/2014/main" xmlns="" id="{90B6D9E0-333C-4671-A9C7-E01FF6F97E6B}"/>
              </a:ext>
            </a:extLst>
          </p:cNvPr>
          <p:cNvSpPr txBox="1"/>
          <p:nvPr/>
        </p:nvSpPr>
        <p:spPr>
          <a:xfrm>
            <a:off x="6700411" y="4632280"/>
            <a:ext cx="740767" cy="138499"/>
          </a:xfrm>
          <a:prstGeom prst="rect">
            <a:avLst/>
          </a:prstGeom>
          <a:solidFill>
            <a:schemeClr val="tx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lIns="0" tIns="0" rIns="0" bIns="0" rtlCol="0" anchor="t">
            <a:spAutoFit/>
          </a:bodyPr>
          <a:lstStyle>
            <a:defPPr>
              <a:defRPr lang="es-ES_tradnl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b="1" i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es-419" sz="900" dirty="0"/>
              <a:t>Puebla</a:t>
            </a:r>
            <a:endParaRPr lang="es-MX" sz="900" dirty="0"/>
          </a:p>
        </p:txBody>
      </p:sp>
      <p:sp>
        <p:nvSpPr>
          <p:cNvPr id="56" name="CuadroTexto 64">
            <a:extLst>
              <a:ext uri="{FF2B5EF4-FFF2-40B4-BE49-F238E27FC236}">
                <a16:creationId xmlns:a16="http://schemas.microsoft.com/office/drawing/2014/main" xmlns="" id="{E73C9B11-D62B-4A97-AE46-E37C27B00F65}"/>
              </a:ext>
            </a:extLst>
          </p:cNvPr>
          <p:cNvSpPr txBox="1"/>
          <p:nvPr/>
        </p:nvSpPr>
        <p:spPr>
          <a:xfrm>
            <a:off x="5808247" y="2794895"/>
            <a:ext cx="740767" cy="138499"/>
          </a:xfrm>
          <a:prstGeom prst="rect">
            <a:avLst/>
          </a:prstGeom>
          <a:solidFill>
            <a:schemeClr val="tx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lIns="0" tIns="0" rIns="0" bIns="0" rtlCol="0" anchor="t">
            <a:spAutoFit/>
          </a:bodyPr>
          <a:lstStyle>
            <a:defPPr>
              <a:defRPr lang="es-ES_tradnl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b="1" i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es-419" sz="900" dirty="0"/>
              <a:t>Laguna</a:t>
            </a:r>
            <a:endParaRPr lang="es-MX" sz="900" dirty="0"/>
          </a:p>
        </p:txBody>
      </p:sp>
      <p:sp>
        <p:nvSpPr>
          <p:cNvPr id="57" name="CuadroTexto 64">
            <a:extLst>
              <a:ext uri="{FF2B5EF4-FFF2-40B4-BE49-F238E27FC236}">
                <a16:creationId xmlns:a16="http://schemas.microsoft.com/office/drawing/2014/main" xmlns="" id="{C04D43A7-6E1F-494F-9E91-860C10309F5A}"/>
              </a:ext>
            </a:extLst>
          </p:cNvPr>
          <p:cNvSpPr txBox="1"/>
          <p:nvPr/>
        </p:nvSpPr>
        <p:spPr>
          <a:xfrm>
            <a:off x="5489515" y="2227728"/>
            <a:ext cx="871159" cy="138499"/>
          </a:xfrm>
          <a:prstGeom prst="rect">
            <a:avLst/>
          </a:prstGeom>
          <a:solidFill>
            <a:schemeClr val="tx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lIns="0" tIns="0" rIns="0" bIns="0" rtlCol="0" anchor="t">
            <a:spAutoFit/>
          </a:bodyPr>
          <a:lstStyle>
            <a:defPPr>
              <a:defRPr lang="es-ES_tradnl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b="1" i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es-419" sz="900" dirty="0"/>
              <a:t>Rio Escondido</a:t>
            </a:r>
            <a:endParaRPr lang="es-MX" sz="900" dirty="0"/>
          </a:p>
        </p:txBody>
      </p:sp>
      <p:sp>
        <p:nvSpPr>
          <p:cNvPr id="58" name="CuadroTexto 64">
            <a:extLst>
              <a:ext uri="{FF2B5EF4-FFF2-40B4-BE49-F238E27FC236}">
                <a16:creationId xmlns:a16="http://schemas.microsoft.com/office/drawing/2014/main" xmlns="" id="{988C362C-4DCE-4414-87F1-32C8AF3F7707}"/>
              </a:ext>
            </a:extLst>
          </p:cNvPr>
          <p:cNvSpPr txBox="1"/>
          <p:nvPr/>
        </p:nvSpPr>
        <p:spPr>
          <a:xfrm>
            <a:off x="3495253" y="2229131"/>
            <a:ext cx="740767" cy="138499"/>
          </a:xfrm>
          <a:prstGeom prst="rect">
            <a:avLst/>
          </a:prstGeom>
          <a:solidFill>
            <a:schemeClr val="tx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lIns="0" tIns="0" rIns="0" bIns="0" rtlCol="0" anchor="t">
            <a:spAutoFit/>
          </a:bodyPr>
          <a:lstStyle>
            <a:defPPr>
              <a:defRPr lang="es-ES_tradnl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b="1" i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es-419" sz="900" dirty="0"/>
              <a:t>Hermosillo</a:t>
            </a:r>
            <a:endParaRPr lang="es-MX" sz="900" dirty="0"/>
          </a:p>
        </p:txBody>
      </p:sp>
      <p:sp>
        <p:nvSpPr>
          <p:cNvPr id="59" name="CuadroTexto 64">
            <a:extLst>
              <a:ext uri="{FF2B5EF4-FFF2-40B4-BE49-F238E27FC236}">
                <a16:creationId xmlns:a16="http://schemas.microsoft.com/office/drawing/2014/main" xmlns="" id="{60E8B2A0-BF1F-4E6A-AC61-A2571A132F92}"/>
              </a:ext>
            </a:extLst>
          </p:cNvPr>
          <p:cNvSpPr txBox="1"/>
          <p:nvPr/>
        </p:nvSpPr>
        <p:spPr>
          <a:xfrm>
            <a:off x="7034099" y="3263168"/>
            <a:ext cx="740767" cy="138499"/>
          </a:xfrm>
          <a:prstGeom prst="rect">
            <a:avLst/>
          </a:prstGeom>
          <a:solidFill>
            <a:schemeClr val="tx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lIns="0" tIns="0" rIns="0" bIns="0" rtlCol="0" anchor="t">
            <a:spAutoFit/>
          </a:bodyPr>
          <a:lstStyle>
            <a:defPPr>
              <a:defRPr lang="es-ES_tradnl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b="1" i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es-419" sz="900" dirty="0"/>
              <a:t>Reynosa</a:t>
            </a:r>
            <a:endParaRPr lang="es-MX" sz="900" dirty="0"/>
          </a:p>
        </p:txBody>
      </p:sp>
      <p:sp>
        <p:nvSpPr>
          <p:cNvPr id="60" name="CuadroTexto 64">
            <a:extLst>
              <a:ext uri="{FF2B5EF4-FFF2-40B4-BE49-F238E27FC236}">
                <a16:creationId xmlns:a16="http://schemas.microsoft.com/office/drawing/2014/main" xmlns="" id="{90995AAD-BF76-4DCE-8191-2675BC1DDC40}"/>
              </a:ext>
            </a:extLst>
          </p:cNvPr>
          <p:cNvSpPr txBox="1"/>
          <p:nvPr/>
        </p:nvSpPr>
        <p:spPr>
          <a:xfrm>
            <a:off x="6003629" y="4372895"/>
            <a:ext cx="934143" cy="138499"/>
          </a:xfrm>
          <a:prstGeom prst="rect">
            <a:avLst/>
          </a:prstGeom>
          <a:solidFill>
            <a:schemeClr val="tx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lIns="0" tIns="0" rIns="0" bIns="0" rtlCol="0" anchor="t">
            <a:spAutoFit/>
          </a:bodyPr>
          <a:lstStyle>
            <a:defPPr>
              <a:defRPr lang="es-ES_tradnl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b="1" i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es-419" sz="900" dirty="0"/>
              <a:t>San Luis Potosí</a:t>
            </a:r>
            <a:endParaRPr lang="es-MX" sz="900" dirty="0"/>
          </a:p>
        </p:txBody>
      </p:sp>
      <p:sp>
        <p:nvSpPr>
          <p:cNvPr id="61" name="CuadroTexto 64">
            <a:extLst>
              <a:ext uri="{FF2B5EF4-FFF2-40B4-BE49-F238E27FC236}">
                <a16:creationId xmlns:a16="http://schemas.microsoft.com/office/drawing/2014/main" xmlns="" id="{C0508302-9AD2-4C0C-ACBA-2DB5038A9D48}"/>
              </a:ext>
            </a:extLst>
          </p:cNvPr>
          <p:cNvSpPr txBox="1"/>
          <p:nvPr/>
        </p:nvSpPr>
        <p:spPr>
          <a:xfrm>
            <a:off x="5387010" y="4172536"/>
            <a:ext cx="894379" cy="138499"/>
          </a:xfrm>
          <a:prstGeom prst="rect">
            <a:avLst/>
          </a:prstGeom>
          <a:solidFill>
            <a:schemeClr val="tx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lIns="0" tIns="0" rIns="0" bIns="0" rtlCol="0" anchor="t">
            <a:spAutoFit/>
          </a:bodyPr>
          <a:lstStyle>
            <a:defPPr>
              <a:defRPr lang="es-ES_tradnl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b="1" i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es-419" sz="900" dirty="0"/>
              <a:t>Aguascalientes</a:t>
            </a:r>
            <a:endParaRPr lang="es-MX" sz="900" dirty="0"/>
          </a:p>
        </p:txBody>
      </p:sp>
      <p:sp>
        <p:nvSpPr>
          <p:cNvPr id="62" name="CuadroTexto 64">
            <a:extLst>
              <a:ext uri="{FF2B5EF4-FFF2-40B4-BE49-F238E27FC236}">
                <a16:creationId xmlns:a16="http://schemas.microsoft.com/office/drawing/2014/main" xmlns="" id="{AE224DAA-8639-4EAB-AC65-751208BF7CF4}"/>
              </a:ext>
            </a:extLst>
          </p:cNvPr>
          <p:cNvSpPr txBox="1"/>
          <p:nvPr/>
        </p:nvSpPr>
        <p:spPr>
          <a:xfrm>
            <a:off x="5502979" y="2958619"/>
            <a:ext cx="791621" cy="138499"/>
          </a:xfrm>
          <a:prstGeom prst="rect">
            <a:avLst/>
          </a:prstGeom>
          <a:solidFill>
            <a:schemeClr val="tx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lIns="0" tIns="0" rIns="0" bIns="0" rtlCol="0" anchor="t">
            <a:spAutoFit/>
          </a:bodyPr>
          <a:lstStyle>
            <a:defPPr>
              <a:defRPr lang="es-ES_tradnl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b="1" i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es-419" sz="900" dirty="0"/>
              <a:t>Saltillo</a:t>
            </a:r>
            <a:endParaRPr lang="es-MX" sz="900" dirty="0"/>
          </a:p>
        </p:txBody>
      </p:sp>
      <p:sp>
        <p:nvSpPr>
          <p:cNvPr id="63" name="CuadroTexto 64">
            <a:extLst>
              <a:ext uri="{FF2B5EF4-FFF2-40B4-BE49-F238E27FC236}">
                <a16:creationId xmlns:a16="http://schemas.microsoft.com/office/drawing/2014/main" xmlns="" id="{869A7DC9-0A7A-487A-A599-479CCEC65B88}"/>
              </a:ext>
            </a:extLst>
          </p:cNvPr>
          <p:cNvSpPr txBox="1"/>
          <p:nvPr/>
        </p:nvSpPr>
        <p:spPr>
          <a:xfrm>
            <a:off x="6451367" y="3555695"/>
            <a:ext cx="740767" cy="138499"/>
          </a:xfrm>
          <a:prstGeom prst="rect">
            <a:avLst/>
          </a:prstGeom>
          <a:solidFill>
            <a:schemeClr val="tx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lIns="0" tIns="0" rIns="0" bIns="0" rtlCol="0" anchor="t">
            <a:spAutoFit/>
          </a:bodyPr>
          <a:lstStyle>
            <a:defPPr>
              <a:defRPr lang="es-ES_tradnl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b="1" i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es-419" sz="900" dirty="0" err="1"/>
              <a:t>Guémez</a:t>
            </a:r>
            <a:endParaRPr lang="es-MX" sz="900" dirty="0"/>
          </a:p>
        </p:txBody>
      </p:sp>
      <p:sp>
        <p:nvSpPr>
          <p:cNvPr id="64" name="CuadroTexto 64">
            <a:extLst>
              <a:ext uri="{FF2B5EF4-FFF2-40B4-BE49-F238E27FC236}">
                <a16:creationId xmlns:a16="http://schemas.microsoft.com/office/drawing/2014/main" xmlns="" id="{EC22D2D3-250C-4E20-ADF1-DA44D9F3619F}"/>
              </a:ext>
            </a:extLst>
          </p:cNvPr>
          <p:cNvSpPr txBox="1"/>
          <p:nvPr/>
        </p:nvSpPr>
        <p:spPr>
          <a:xfrm>
            <a:off x="4252692" y="1988392"/>
            <a:ext cx="740767" cy="138499"/>
          </a:xfrm>
          <a:prstGeom prst="rect">
            <a:avLst/>
          </a:prstGeom>
          <a:solidFill>
            <a:schemeClr val="tx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lIns="0" tIns="0" rIns="0" bIns="0" rtlCol="0" anchor="t">
            <a:spAutoFit/>
          </a:bodyPr>
          <a:lstStyle>
            <a:defPPr>
              <a:defRPr lang="es-ES_tradnl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b="1" i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es-419" sz="900" dirty="0"/>
              <a:t>Moctezuma</a:t>
            </a:r>
            <a:endParaRPr lang="es-MX" sz="90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31C302CC-F103-4863-8600-7B9FBF82474C}"/>
              </a:ext>
            </a:extLst>
          </p:cNvPr>
          <p:cNvSpPr txBox="1"/>
          <p:nvPr/>
        </p:nvSpPr>
        <p:spPr>
          <a:xfrm>
            <a:off x="6836238" y="6046683"/>
            <a:ext cx="1345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dirty="0">
                <a:solidFill>
                  <a:srgbClr val="2E5297"/>
                </a:solidFill>
              </a:rPr>
              <a:t>8.01 TWh</a:t>
            </a:r>
          </a:p>
          <a:p>
            <a:r>
              <a:rPr lang="es-MX" sz="1200" dirty="0">
                <a:solidFill>
                  <a:srgbClr val="2E5297"/>
                </a:solidFill>
              </a:rPr>
              <a:t>98% Intermitente</a:t>
            </a:r>
          </a:p>
          <a:p>
            <a:r>
              <a:rPr lang="es-MX" sz="1200" dirty="0">
                <a:solidFill>
                  <a:srgbClr val="2E5297"/>
                </a:solidFill>
              </a:rPr>
              <a:t>(7.83 TWh)</a:t>
            </a:r>
          </a:p>
        </p:txBody>
      </p:sp>
      <p:sp>
        <p:nvSpPr>
          <p:cNvPr id="65" name="CuadroTexto 64">
            <a:extLst>
              <a:ext uri="{FF2B5EF4-FFF2-40B4-BE49-F238E27FC236}">
                <a16:creationId xmlns:a16="http://schemas.microsoft.com/office/drawing/2014/main" xmlns="" id="{BF82F0A8-2909-478C-A5D1-748013F41B3E}"/>
              </a:ext>
            </a:extLst>
          </p:cNvPr>
          <p:cNvSpPr txBox="1"/>
          <p:nvPr/>
        </p:nvSpPr>
        <p:spPr>
          <a:xfrm>
            <a:off x="7707623" y="4356593"/>
            <a:ext cx="13452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dirty="0">
                <a:solidFill>
                  <a:srgbClr val="2E5297"/>
                </a:solidFill>
              </a:rPr>
              <a:t>7.03 TWh</a:t>
            </a:r>
          </a:p>
          <a:p>
            <a:r>
              <a:rPr lang="es-MX" sz="1200" dirty="0">
                <a:solidFill>
                  <a:srgbClr val="2E5297"/>
                </a:solidFill>
              </a:rPr>
              <a:t>17% Intermitente</a:t>
            </a:r>
          </a:p>
          <a:p>
            <a:r>
              <a:rPr lang="es-MX" sz="1200" dirty="0">
                <a:solidFill>
                  <a:srgbClr val="2E5297"/>
                </a:solidFill>
              </a:rPr>
              <a:t>(1.16 TWh)</a:t>
            </a:r>
          </a:p>
          <a:p>
            <a:endParaRPr lang="es-MX" sz="1200" dirty="0">
              <a:solidFill>
                <a:srgbClr val="2E5297"/>
              </a:solidFill>
            </a:endParaRPr>
          </a:p>
        </p:txBody>
      </p:sp>
      <p:sp>
        <p:nvSpPr>
          <p:cNvPr id="67" name="CuadroTexto 66">
            <a:extLst>
              <a:ext uri="{FF2B5EF4-FFF2-40B4-BE49-F238E27FC236}">
                <a16:creationId xmlns:a16="http://schemas.microsoft.com/office/drawing/2014/main" xmlns="" id="{1066C7AA-5339-4E24-88D5-56A3BD9617E8}"/>
              </a:ext>
            </a:extLst>
          </p:cNvPr>
          <p:cNvSpPr txBox="1"/>
          <p:nvPr/>
        </p:nvSpPr>
        <p:spPr>
          <a:xfrm>
            <a:off x="5592532" y="1420184"/>
            <a:ext cx="1345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dirty="0">
                <a:solidFill>
                  <a:srgbClr val="2E5297"/>
                </a:solidFill>
              </a:rPr>
              <a:t>6.26 TWh</a:t>
            </a:r>
          </a:p>
          <a:p>
            <a:r>
              <a:rPr lang="es-MX" sz="1200" dirty="0">
                <a:solidFill>
                  <a:srgbClr val="2E5297"/>
                </a:solidFill>
              </a:rPr>
              <a:t>18% Intermitente</a:t>
            </a:r>
          </a:p>
          <a:p>
            <a:r>
              <a:rPr lang="es-MX" sz="1200" dirty="0">
                <a:solidFill>
                  <a:srgbClr val="2E5297"/>
                </a:solidFill>
              </a:rPr>
              <a:t>(1.12 TWh)</a:t>
            </a:r>
          </a:p>
        </p:txBody>
      </p:sp>
      <p:sp>
        <p:nvSpPr>
          <p:cNvPr id="69" name="CuadroTexto 68">
            <a:extLst>
              <a:ext uri="{FF2B5EF4-FFF2-40B4-BE49-F238E27FC236}">
                <a16:creationId xmlns:a16="http://schemas.microsoft.com/office/drawing/2014/main" xmlns="" id="{721A3A8E-8E74-4264-8CAE-6C13153944B5}"/>
              </a:ext>
            </a:extLst>
          </p:cNvPr>
          <p:cNvSpPr txBox="1"/>
          <p:nvPr/>
        </p:nvSpPr>
        <p:spPr>
          <a:xfrm>
            <a:off x="2698467" y="902056"/>
            <a:ext cx="1345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dirty="0">
                <a:solidFill>
                  <a:srgbClr val="2E5297"/>
                </a:solidFill>
              </a:rPr>
              <a:t>5.72 TWh</a:t>
            </a:r>
          </a:p>
          <a:p>
            <a:r>
              <a:rPr lang="es-MX" sz="1200" dirty="0">
                <a:solidFill>
                  <a:srgbClr val="2E5297"/>
                </a:solidFill>
              </a:rPr>
              <a:t>39% Intermitente</a:t>
            </a:r>
          </a:p>
          <a:p>
            <a:r>
              <a:rPr lang="es-MX" sz="1200" dirty="0">
                <a:solidFill>
                  <a:srgbClr val="2E5297"/>
                </a:solidFill>
              </a:rPr>
              <a:t>(2.26 TWh)</a:t>
            </a:r>
          </a:p>
        </p:txBody>
      </p:sp>
      <p:sp>
        <p:nvSpPr>
          <p:cNvPr id="70" name="CuadroTexto 69">
            <a:extLst>
              <a:ext uri="{FF2B5EF4-FFF2-40B4-BE49-F238E27FC236}">
                <a16:creationId xmlns:a16="http://schemas.microsoft.com/office/drawing/2014/main" xmlns="" id="{FA7C17EE-CAA4-44CD-8EEA-001B992EF45F}"/>
              </a:ext>
            </a:extLst>
          </p:cNvPr>
          <p:cNvSpPr txBox="1"/>
          <p:nvPr/>
        </p:nvSpPr>
        <p:spPr>
          <a:xfrm>
            <a:off x="4473845" y="4901104"/>
            <a:ext cx="1345240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s-MX" sz="1200" dirty="0">
                <a:solidFill>
                  <a:srgbClr val="2E5297"/>
                </a:solidFill>
              </a:rPr>
              <a:t>4.45 TWh</a:t>
            </a:r>
          </a:p>
          <a:p>
            <a:r>
              <a:rPr lang="es-MX" sz="1200" dirty="0">
                <a:solidFill>
                  <a:srgbClr val="2E5297"/>
                </a:solidFill>
              </a:rPr>
              <a:t>62% Intermitente</a:t>
            </a:r>
          </a:p>
          <a:p>
            <a:r>
              <a:rPr lang="es-MX" sz="1200" dirty="0">
                <a:solidFill>
                  <a:srgbClr val="2E5297"/>
                </a:solidFill>
              </a:rPr>
              <a:t>(2.77 TWh)</a:t>
            </a:r>
          </a:p>
        </p:txBody>
      </p:sp>
      <p:sp>
        <p:nvSpPr>
          <p:cNvPr id="71" name="CuadroTexto 70">
            <a:extLst>
              <a:ext uri="{FF2B5EF4-FFF2-40B4-BE49-F238E27FC236}">
                <a16:creationId xmlns:a16="http://schemas.microsoft.com/office/drawing/2014/main" xmlns="" id="{FFCF3D3D-F328-40F6-B2A0-03B842A37FD6}"/>
              </a:ext>
            </a:extLst>
          </p:cNvPr>
          <p:cNvSpPr txBox="1"/>
          <p:nvPr/>
        </p:nvSpPr>
        <p:spPr>
          <a:xfrm>
            <a:off x="3624758" y="4335201"/>
            <a:ext cx="1430200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s-MX" sz="1200" dirty="0">
                <a:solidFill>
                  <a:srgbClr val="2E5297"/>
                </a:solidFill>
              </a:rPr>
              <a:t>3.31 TWh</a:t>
            </a:r>
          </a:p>
          <a:p>
            <a:r>
              <a:rPr lang="es-MX" sz="1200" dirty="0">
                <a:solidFill>
                  <a:srgbClr val="2E5297"/>
                </a:solidFill>
              </a:rPr>
              <a:t>100% Intermitente</a:t>
            </a:r>
          </a:p>
        </p:txBody>
      </p:sp>
      <p:sp>
        <p:nvSpPr>
          <p:cNvPr id="7" name="Flecha: a la derecha 6">
            <a:extLst>
              <a:ext uri="{FF2B5EF4-FFF2-40B4-BE49-F238E27FC236}">
                <a16:creationId xmlns:a16="http://schemas.microsoft.com/office/drawing/2014/main" xmlns="" id="{34E44188-D0DA-4E42-B743-CF22B641305F}"/>
              </a:ext>
            </a:extLst>
          </p:cNvPr>
          <p:cNvSpPr/>
          <p:nvPr/>
        </p:nvSpPr>
        <p:spPr>
          <a:xfrm rot="16200000">
            <a:off x="5883210" y="2050970"/>
            <a:ext cx="227556" cy="9700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2" name="Flecha: a la derecha 71">
            <a:extLst>
              <a:ext uri="{FF2B5EF4-FFF2-40B4-BE49-F238E27FC236}">
                <a16:creationId xmlns:a16="http://schemas.microsoft.com/office/drawing/2014/main" xmlns="" id="{1AEFDB14-DC23-4029-8AA0-08C1A65B59F5}"/>
              </a:ext>
            </a:extLst>
          </p:cNvPr>
          <p:cNvSpPr/>
          <p:nvPr/>
        </p:nvSpPr>
        <p:spPr>
          <a:xfrm>
            <a:off x="7769536" y="3260512"/>
            <a:ext cx="594077" cy="12221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3" name="Flecha: a la derecha 72">
            <a:extLst>
              <a:ext uri="{FF2B5EF4-FFF2-40B4-BE49-F238E27FC236}">
                <a16:creationId xmlns:a16="http://schemas.microsoft.com/office/drawing/2014/main" xmlns="" id="{44AF53DC-439A-421E-A7F5-49F5FBA39F3F}"/>
              </a:ext>
            </a:extLst>
          </p:cNvPr>
          <p:cNvSpPr/>
          <p:nvPr/>
        </p:nvSpPr>
        <p:spPr>
          <a:xfrm>
            <a:off x="7459476" y="4613882"/>
            <a:ext cx="230747" cy="10204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4" name="Flecha: a la derecha 73">
            <a:extLst>
              <a:ext uri="{FF2B5EF4-FFF2-40B4-BE49-F238E27FC236}">
                <a16:creationId xmlns:a16="http://schemas.microsoft.com/office/drawing/2014/main" xmlns="" id="{F1EB930A-AB5F-44C6-8B5C-2868E6F7459A}"/>
              </a:ext>
            </a:extLst>
          </p:cNvPr>
          <p:cNvSpPr/>
          <p:nvPr/>
        </p:nvSpPr>
        <p:spPr>
          <a:xfrm rot="19892121">
            <a:off x="6518404" y="2576904"/>
            <a:ext cx="594077" cy="12221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5" name="Flecha: a la derecha 74">
            <a:extLst>
              <a:ext uri="{FF2B5EF4-FFF2-40B4-BE49-F238E27FC236}">
                <a16:creationId xmlns:a16="http://schemas.microsoft.com/office/drawing/2014/main" xmlns="" id="{38D78466-BA6F-45CE-9E19-C673E4D7A3C3}"/>
              </a:ext>
            </a:extLst>
          </p:cNvPr>
          <p:cNvSpPr/>
          <p:nvPr/>
        </p:nvSpPr>
        <p:spPr>
          <a:xfrm rot="5400000">
            <a:off x="7374000" y="5810138"/>
            <a:ext cx="463598" cy="10379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6" name="Flecha: a la derecha 75">
            <a:extLst>
              <a:ext uri="{FF2B5EF4-FFF2-40B4-BE49-F238E27FC236}">
                <a16:creationId xmlns:a16="http://schemas.microsoft.com/office/drawing/2014/main" xmlns="" id="{38ABECAF-4BD6-4A57-8480-951376455F56}"/>
              </a:ext>
            </a:extLst>
          </p:cNvPr>
          <p:cNvSpPr/>
          <p:nvPr/>
        </p:nvSpPr>
        <p:spPr>
          <a:xfrm rot="7400868">
            <a:off x="5356175" y="4752264"/>
            <a:ext cx="802115" cy="13773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7" name="Flecha: a la derecha 76">
            <a:extLst>
              <a:ext uri="{FF2B5EF4-FFF2-40B4-BE49-F238E27FC236}">
                <a16:creationId xmlns:a16="http://schemas.microsoft.com/office/drawing/2014/main" xmlns="" id="{31923581-E7CC-47A8-BA8A-65DFD73574BB}"/>
              </a:ext>
            </a:extLst>
          </p:cNvPr>
          <p:cNvSpPr/>
          <p:nvPr/>
        </p:nvSpPr>
        <p:spPr>
          <a:xfrm rot="8796537">
            <a:off x="4754396" y="4363494"/>
            <a:ext cx="642747" cy="100088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8" name="Flecha: a la derecha 77">
            <a:extLst>
              <a:ext uri="{FF2B5EF4-FFF2-40B4-BE49-F238E27FC236}">
                <a16:creationId xmlns:a16="http://schemas.microsoft.com/office/drawing/2014/main" xmlns="" id="{99999FCB-E617-4262-9C44-BCF459DD43D1}"/>
              </a:ext>
            </a:extLst>
          </p:cNvPr>
          <p:cNvSpPr/>
          <p:nvPr/>
        </p:nvSpPr>
        <p:spPr>
          <a:xfrm rot="14645419">
            <a:off x="3244845" y="1788458"/>
            <a:ext cx="761669" cy="12272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0" name="Flecha: a la derecha 79">
            <a:extLst>
              <a:ext uri="{FF2B5EF4-FFF2-40B4-BE49-F238E27FC236}">
                <a16:creationId xmlns:a16="http://schemas.microsoft.com/office/drawing/2014/main" xmlns="" id="{C72ECDB1-6DEE-4A6D-9074-E6C680DCC9BD}"/>
              </a:ext>
            </a:extLst>
          </p:cNvPr>
          <p:cNvSpPr/>
          <p:nvPr/>
        </p:nvSpPr>
        <p:spPr>
          <a:xfrm rot="21203852">
            <a:off x="6284758" y="2899939"/>
            <a:ext cx="1011852" cy="11695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1" name="CuadroTexto 80">
            <a:extLst>
              <a:ext uri="{FF2B5EF4-FFF2-40B4-BE49-F238E27FC236}">
                <a16:creationId xmlns:a16="http://schemas.microsoft.com/office/drawing/2014/main" xmlns="" id="{D269CE62-D722-4D29-BCC7-2FE831D6B355}"/>
              </a:ext>
            </a:extLst>
          </p:cNvPr>
          <p:cNvSpPr txBox="1"/>
          <p:nvPr/>
        </p:nvSpPr>
        <p:spPr>
          <a:xfrm>
            <a:off x="7667847" y="3622673"/>
            <a:ext cx="1430200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s-MX" sz="1200" dirty="0">
                <a:solidFill>
                  <a:srgbClr val="2E5297"/>
                </a:solidFill>
              </a:rPr>
              <a:t>2.00 TWh</a:t>
            </a:r>
          </a:p>
          <a:p>
            <a:r>
              <a:rPr lang="es-MX" sz="1200" dirty="0">
                <a:solidFill>
                  <a:srgbClr val="2E5297"/>
                </a:solidFill>
              </a:rPr>
              <a:t>100% Intermitente</a:t>
            </a:r>
          </a:p>
        </p:txBody>
      </p:sp>
      <p:sp>
        <p:nvSpPr>
          <p:cNvPr id="82" name="CuadroTexto 81">
            <a:extLst>
              <a:ext uri="{FF2B5EF4-FFF2-40B4-BE49-F238E27FC236}">
                <a16:creationId xmlns:a16="http://schemas.microsoft.com/office/drawing/2014/main" xmlns="" id="{9C5274E4-D06A-4FA8-A9D6-4674537B5BF4}"/>
              </a:ext>
            </a:extLst>
          </p:cNvPr>
          <p:cNvSpPr txBox="1"/>
          <p:nvPr/>
        </p:nvSpPr>
        <p:spPr>
          <a:xfrm>
            <a:off x="4150239" y="1016547"/>
            <a:ext cx="1430200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s-MX" sz="1200" dirty="0">
                <a:solidFill>
                  <a:srgbClr val="2E5297"/>
                </a:solidFill>
              </a:rPr>
              <a:t>1.14 TWh</a:t>
            </a:r>
          </a:p>
          <a:p>
            <a:r>
              <a:rPr lang="es-MX" sz="1200" dirty="0">
                <a:solidFill>
                  <a:srgbClr val="2E5297"/>
                </a:solidFill>
              </a:rPr>
              <a:t>100% Intermitente</a:t>
            </a:r>
          </a:p>
        </p:txBody>
      </p:sp>
      <p:sp>
        <p:nvSpPr>
          <p:cNvPr id="84" name="Flecha: a la derecha 83">
            <a:extLst>
              <a:ext uri="{FF2B5EF4-FFF2-40B4-BE49-F238E27FC236}">
                <a16:creationId xmlns:a16="http://schemas.microsoft.com/office/drawing/2014/main" xmlns="" id="{38E240C1-B76E-42ED-ABF8-9D640138EEA5}"/>
              </a:ext>
            </a:extLst>
          </p:cNvPr>
          <p:cNvSpPr/>
          <p:nvPr/>
        </p:nvSpPr>
        <p:spPr>
          <a:xfrm>
            <a:off x="7202602" y="3593872"/>
            <a:ext cx="594077" cy="12221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5" name="Flecha: a la derecha 84">
            <a:extLst>
              <a:ext uri="{FF2B5EF4-FFF2-40B4-BE49-F238E27FC236}">
                <a16:creationId xmlns:a16="http://schemas.microsoft.com/office/drawing/2014/main" xmlns="" id="{03621521-5C5C-47DA-B3BA-08C0990D127A}"/>
              </a:ext>
            </a:extLst>
          </p:cNvPr>
          <p:cNvSpPr/>
          <p:nvPr/>
        </p:nvSpPr>
        <p:spPr>
          <a:xfrm rot="16200000">
            <a:off x="4387532" y="1653984"/>
            <a:ext cx="549232" cy="10317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aphicFrame>
        <p:nvGraphicFramePr>
          <p:cNvPr id="48" name="1 Tabla">
            <a:extLst>
              <a:ext uri="{FF2B5EF4-FFF2-40B4-BE49-F238E27FC236}">
                <a16:creationId xmlns:a16="http://schemas.microsoft.com/office/drawing/2014/main" xmlns="" id="{940E5B6C-369A-4D2F-A7C2-9E483783F0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2944185"/>
              </p:ext>
            </p:extLst>
          </p:nvPr>
        </p:nvGraphicFramePr>
        <p:xfrm>
          <a:off x="179583" y="4019987"/>
          <a:ext cx="3108031" cy="2377440"/>
        </p:xfrm>
        <a:graphic>
          <a:graphicData uri="http://schemas.openxmlformats.org/drawingml/2006/table">
            <a:tbl>
              <a:tblPr/>
              <a:tblGrid>
                <a:gridCol w="24526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5534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56624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Principales Estados Operativos en Alerta</a:t>
                      </a:r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​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56624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1. Malpaso -&gt; Tabasco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MX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Tahoma"/>
                        </a:rPr>
                        <a:t>190</a:t>
                      </a:r>
                    </a:p>
                  </a:txBody>
                  <a:tcPr marL="0" marR="64294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8800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56624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2. Hermosillo -&gt; Moctezuma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MX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Tahoma"/>
                        </a:rPr>
                        <a:t>183</a:t>
                      </a:r>
                    </a:p>
                  </a:txBody>
                  <a:tcPr marL="0" marR="64294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8800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56624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3. Zona Ensenada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MX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Tahoma"/>
                        </a:rPr>
                        <a:t>135</a:t>
                      </a:r>
                    </a:p>
                  </a:txBody>
                  <a:tcPr marL="0" marR="64294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8800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56624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4. SIN* -&gt;Escárcega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106</a:t>
                      </a:r>
                    </a:p>
                  </a:txBody>
                  <a:tcPr marL="0" marR="64294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8849677"/>
                  </a:ext>
                </a:extLst>
              </a:tr>
              <a:tr h="156624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5. </a:t>
                      </a:r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Zona Tijuana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92</a:t>
                      </a:r>
                    </a:p>
                  </a:txBody>
                  <a:tcPr marL="0" marR="64294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56624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6. Monterrey -&gt; Aguascalientes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MX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90</a:t>
                      </a:r>
                    </a:p>
                  </a:txBody>
                  <a:tcPr marL="0" marR="64294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83728943"/>
                  </a:ext>
                </a:extLst>
              </a:tr>
              <a:tr h="156624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7. </a:t>
                      </a:r>
                      <a:r>
                        <a:rPr lang="es-MX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Zona Piedras Negras </a:t>
                      </a:r>
                      <a:endParaRPr lang="es-MX" sz="1200" b="1" i="0" u="none" strike="noStrike" dirty="0">
                        <a:solidFill>
                          <a:srgbClr val="000000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MX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83</a:t>
                      </a:r>
                    </a:p>
                  </a:txBody>
                  <a:tcPr marL="0" marR="64294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56624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6. Zona Nuevo Laredo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MX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80</a:t>
                      </a:r>
                    </a:p>
                  </a:txBody>
                  <a:tcPr marL="0" marR="64294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82822827"/>
                  </a:ext>
                </a:extLst>
              </a:tr>
              <a:tr h="156624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9. Flujo NTE -&gt; NES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MX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76</a:t>
                      </a:r>
                    </a:p>
                  </a:txBody>
                  <a:tcPr marL="0" marR="64294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37885678"/>
                  </a:ext>
                </a:extLst>
              </a:tr>
              <a:tr h="156624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10. Los Mochis -&gt; Guamúchil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68</a:t>
                      </a:r>
                    </a:p>
                  </a:txBody>
                  <a:tcPr marL="0" marR="64294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56624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11. Mazatlán Dos -&gt;Tepic Dos​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54</a:t>
                      </a:r>
                    </a:p>
                  </a:txBody>
                  <a:tcPr marL="0" marR="64294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56624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12. Chihuahua -&gt; Francisco Villa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53</a:t>
                      </a:r>
                      <a:endParaRPr lang="es-ES" sz="2800" dirty="0"/>
                    </a:p>
                  </a:txBody>
                  <a:tcPr marL="0" marR="64294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  <p:graphicFrame>
        <p:nvGraphicFramePr>
          <p:cNvPr id="49" name="Tabla 48">
            <a:extLst>
              <a:ext uri="{FF2B5EF4-FFF2-40B4-BE49-F238E27FC236}">
                <a16:creationId xmlns:a16="http://schemas.microsoft.com/office/drawing/2014/main" xmlns="" id="{5670D167-6C86-4471-B09E-93D822E807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9499416"/>
              </p:ext>
            </p:extLst>
          </p:nvPr>
        </p:nvGraphicFramePr>
        <p:xfrm>
          <a:off x="8520307" y="965709"/>
          <a:ext cx="3565525" cy="1097280"/>
        </p:xfrm>
        <a:graphic>
          <a:graphicData uri="http://schemas.openxmlformats.org/drawingml/2006/table">
            <a:tbl>
              <a:tblPr/>
              <a:tblGrid>
                <a:gridCol w="3002243">
                  <a:extLst>
                    <a:ext uri="{9D8B030D-6E8A-4147-A177-3AD203B41FA5}">
                      <a16:colId xmlns:a16="http://schemas.microsoft.com/office/drawing/2014/main" xmlns="" val="1178409839"/>
                    </a:ext>
                  </a:extLst>
                </a:gridCol>
                <a:gridCol w="563282">
                  <a:extLst>
                    <a:ext uri="{9D8B030D-6E8A-4147-A177-3AD203B41FA5}">
                      <a16:colId xmlns:a16="http://schemas.microsoft.com/office/drawing/2014/main" xmlns="" val="341388391"/>
                    </a:ext>
                  </a:extLst>
                </a:gridCol>
              </a:tblGrid>
              <a:tr h="142875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Principales Estados Operativos en Emergencia​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49911486"/>
                  </a:ext>
                </a:extLst>
              </a:tr>
              <a:tr h="61708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1. Zona Metropolitana de Monterrey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MX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08252704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2. Zona Tapachula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49308713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3. Sistema Eléctrico Nacional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21594177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4. Zona Querétaro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28243320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5. Enlace Cozumel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18627374"/>
                  </a:ext>
                </a:extLst>
              </a:tr>
            </a:tbl>
          </a:graphicData>
        </a:graphic>
      </p:graphicFrame>
      <p:grpSp>
        <p:nvGrpSpPr>
          <p:cNvPr id="50" name="Grupo 49">
            <a:extLst>
              <a:ext uri="{FF2B5EF4-FFF2-40B4-BE49-F238E27FC236}">
                <a16:creationId xmlns:a16="http://schemas.microsoft.com/office/drawing/2014/main" xmlns="" id="{BAD9CBEB-D0E0-4C96-B08E-BC72E6CA5AC8}"/>
              </a:ext>
            </a:extLst>
          </p:cNvPr>
          <p:cNvGrpSpPr/>
          <p:nvPr/>
        </p:nvGrpSpPr>
        <p:grpSpPr>
          <a:xfrm>
            <a:off x="4993459" y="3981379"/>
            <a:ext cx="392138" cy="224093"/>
            <a:chOff x="4944124" y="3991809"/>
            <a:chExt cx="392138" cy="224093"/>
          </a:xfrm>
        </p:grpSpPr>
        <p:sp>
          <p:nvSpPr>
            <p:cNvPr id="51" name="64 Elipse">
              <a:extLst>
                <a:ext uri="{FF2B5EF4-FFF2-40B4-BE49-F238E27FC236}">
                  <a16:creationId xmlns:a16="http://schemas.microsoft.com/office/drawing/2014/main" xmlns="" id="{BC976B5D-2194-46CF-9A07-CBF0CF6B5F5F}"/>
                </a:ext>
              </a:extLst>
            </p:cNvPr>
            <p:cNvSpPr/>
            <p:nvPr/>
          </p:nvSpPr>
          <p:spPr>
            <a:xfrm>
              <a:off x="5017663" y="3991809"/>
              <a:ext cx="229229" cy="224093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s-MX" sz="3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2" name="CuadroTexto 70">
              <a:extLst>
                <a:ext uri="{FF2B5EF4-FFF2-40B4-BE49-F238E27FC236}">
                  <a16:creationId xmlns:a16="http://schemas.microsoft.com/office/drawing/2014/main" xmlns="" id="{AC9BE6FB-A9EC-46F5-8724-63619578DA6E}"/>
                </a:ext>
              </a:extLst>
            </p:cNvPr>
            <p:cNvSpPr txBox="1"/>
            <p:nvPr/>
          </p:nvSpPr>
          <p:spPr>
            <a:xfrm>
              <a:off x="4944124" y="4003943"/>
              <a:ext cx="392138" cy="207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s-MX" sz="75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54</a:t>
              </a:r>
            </a:p>
          </p:txBody>
        </p:sp>
      </p:grpSp>
      <p:grpSp>
        <p:nvGrpSpPr>
          <p:cNvPr id="54" name="Grupo 53">
            <a:extLst>
              <a:ext uri="{FF2B5EF4-FFF2-40B4-BE49-F238E27FC236}">
                <a16:creationId xmlns:a16="http://schemas.microsoft.com/office/drawing/2014/main" xmlns="" id="{85067DA1-8A5F-44E8-89A6-3137411DD150}"/>
              </a:ext>
            </a:extLst>
          </p:cNvPr>
          <p:cNvGrpSpPr/>
          <p:nvPr/>
        </p:nvGrpSpPr>
        <p:grpSpPr>
          <a:xfrm>
            <a:off x="6368038" y="2406388"/>
            <a:ext cx="306495" cy="230807"/>
            <a:chOff x="6106985" y="2510148"/>
            <a:chExt cx="306495" cy="230807"/>
          </a:xfrm>
        </p:grpSpPr>
        <p:sp>
          <p:nvSpPr>
            <p:cNvPr id="83" name="64 Elipse">
              <a:extLst>
                <a:ext uri="{FF2B5EF4-FFF2-40B4-BE49-F238E27FC236}">
                  <a16:creationId xmlns:a16="http://schemas.microsoft.com/office/drawing/2014/main" xmlns="" id="{D11B3C7F-CA36-4313-A1F2-704C5AD5DA6A}"/>
                </a:ext>
              </a:extLst>
            </p:cNvPr>
            <p:cNvSpPr/>
            <p:nvPr/>
          </p:nvSpPr>
          <p:spPr>
            <a:xfrm>
              <a:off x="6153123" y="2510148"/>
              <a:ext cx="229229" cy="224093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s-MX" sz="3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6" name="CuadroTexto 76">
              <a:extLst>
                <a:ext uri="{FF2B5EF4-FFF2-40B4-BE49-F238E27FC236}">
                  <a16:creationId xmlns:a16="http://schemas.microsoft.com/office/drawing/2014/main" xmlns="" id="{8ED00A38-3E7B-4CDA-B0BC-E5FE3726D72C}"/>
                </a:ext>
              </a:extLst>
            </p:cNvPr>
            <p:cNvSpPr txBox="1"/>
            <p:nvPr/>
          </p:nvSpPr>
          <p:spPr>
            <a:xfrm>
              <a:off x="6106985" y="2533206"/>
              <a:ext cx="306495" cy="207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>
                <a:defRPr/>
              </a:pPr>
              <a:r>
                <a:rPr lang="es-MX" sz="75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83</a:t>
              </a:r>
            </a:p>
          </p:txBody>
        </p:sp>
      </p:grpSp>
      <p:grpSp>
        <p:nvGrpSpPr>
          <p:cNvPr id="15" name="Grupo 14">
            <a:extLst>
              <a:ext uri="{FF2B5EF4-FFF2-40B4-BE49-F238E27FC236}">
                <a16:creationId xmlns:a16="http://schemas.microsoft.com/office/drawing/2014/main" xmlns="" id="{F234EA77-91FE-449C-A4F7-78282532B653}"/>
              </a:ext>
            </a:extLst>
          </p:cNvPr>
          <p:cNvGrpSpPr/>
          <p:nvPr/>
        </p:nvGrpSpPr>
        <p:grpSpPr>
          <a:xfrm>
            <a:off x="4320249" y="2398389"/>
            <a:ext cx="367408" cy="224093"/>
            <a:chOff x="4320249" y="2221100"/>
            <a:chExt cx="367408" cy="224093"/>
          </a:xfrm>
        </p:grpSpPr>
        <p:sp>
          <p:nvSpPr>
            <p:cNvPr id="88" name="64 Elipse">
              <a:extLst>
                <a:ext uri="{FF2B5EF4-FFF2-40B4-BE49-F238E27FC236}">
                  <a16:creationId xmlns:a16="http://schemas.microsoft.com/office/drawing/2014/main" xmlns="" id="{084184F7-0DBA-48C0-A13B-959C76290A4A}"/>
                </a:ext>
              </a:extLst>
            </p:cNvPr>
            <p:cNvSpPr/>
            <p:nvPr/>
          </p:nvSpPr>
          <p:spPr>
            <a:xfrm>
              <a:off x="4398943" y="2221100"/>
              <a:ext cx="229229" cy="224093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rgbClr val="E4781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s-MX" sz="3000" b="1">
                <a:solidFill>
                  <a:schemeClr val="tx1"/>
                </a:solidFill>
                <a:latin typeface="Calibri" panose="020F0502020204030204"/>
              </a:endParaRPr>
            </a:p>
          </p:txBody>
        </p:sp>
        <p:sp>
          <p:nvSpPr>
            <p:cNvPr id="89" name="CuadroTexto 82">
              <a:extLst>
                <a:ext uri="{FF2B5EF4-FFF2-40B4-BE49-F238E27FC236}">
                  <a16:creationId xmlns:a16="http://schemas.microsoft.com/office/drawing/2014/main" xmlns="" id="{16BAF32F-11B9-42FA-B90F-C1C27C375528}"/>
                </a:ext>
              </a:extLst>
            </p:cNvPr>
            <p:cNvSpPr txBox="1"/>
            <p:nvPr/>
          </p:nvSpPr>
          <p:spPr>
            <a:xfrm>
              <a:off x="4320249" y="2236735"/>
              <a:ext cx="367408" cy="20774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 defTabSz="685800">
                <a:defRPr/>
              </a:pPr>
              <a:r>
                <a:rPr lang="es-ES" sz="75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183</a:t>
              </a:r>
              <a:endParaRPr lang="es-MX" sz="7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90" name="Grupo 89">
            <a:extLst>
              <a:ext uri="{FF2B5EF4-FFF2-40B4-BE49-F238E27FC236}">
                <a16:creationId xmlns:a16="http://schemas.microsoft.com/office/drawing/2014/main" xmlns="" id="{5A270B43-C0E1-42A7-AF10-DC2678332F7E}"/>
              </a:ext>
            </a:extLst>
          </p:cNvPr>
          <p:cNvGrpSpPr/>
          <p:nvPr/>
        </p:nvGrpSpPr>
        <p:grpSpPr>
          <a:xfrm>
            <a:off x="5464211" y="3042978"/>
            <a:ext cx="306495" cy="230148"/>
            <a:chOff x="5434994" y="3133566"/>
            <a:chExt cx="306495" cy="230148"/>
          </a:xfrm>
        </p:grpSpPr>
        <p:sp>
          <p:nvSpPr>
            <p:cNvPr id="91" name="64 Elipse">
              <a:extLst>
                <a:ext uri="{FF2B5EF4-FFF2-40B4-BE49-F238E27FC236}">
                  <a16:creationId xmlns:a16="http://schemas.microsoft.com/office/drawing/2014/main" xmlns="" id="{35E58A96-7AD0-4552-AED1-F97F385022C3}"/>
                </a:ext>
              </a:extLst>
            </p:cNvPr>
            <p:cNvSpPr/>
            <p:nvPr/>
          </p:nvSpPr>
          <p:spPr>
            <a:xfrm>
              <a:off x="5472086" y="3133566"/>
              <a:ext cx="229229" cy="224093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s-MX" sz="3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2" name="CuadroTexto 70">
              <a:extLst>
                <a:ext uri="{FF2B5EF4-FFF2-40B4-BE49-F238E27FC236}">
                  <a16:creationId xmlns:a16="http://schemas.microsoft.com/office/drawing/2014/main" xmlns="" id="{EB413F22-AEFE-4C16-B0C4-C1DE5A66FBD2}"/>
                </a:ext>
              </a:extLst>
            </p:cNvPr>
            <p:cNvSpPr txBox="1"/>
            <p:nvPr/>
          </p:nvSpPr>
          <p:spPr>
            <a:xfrm>
              <a:off x="5434994" y="3155965"/>
              <a:ext cx="306495" cy="207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>
                <a:defRPr/>
              </a:pPr>
              <a:r>
                <a:rPr lang="es-MX" sz="75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76</a:t>
              </a:r>
            </a:p>
          </p:txBody>
        </p:sp>
      </p:grpSp>
      <p:grpSp>
        <p:nvGrpSpPr>
          <p:cNvPr id="93" name="Grupo 92">
            <a:extLst>
              <a:ext uri="{FF2B5EF4-FFF2-40B4-BE49-F238E27FC236}">
                <a16:creationId xmlns:a16="http://schemas.microsoft.com/office/drawing/2014/main" xmlns="" id="{71D3D3A3-C6F0-4676-B6E1-9E4DE00C090C}"/>
              </a:ext>
            </a:extLst>
          </p:cNvPr>
          <p:cNvGrpSpPr/>
          <p:nvPr/>
        </p:nvGrpSpPr>
        <p:grpSpPr>
          <a:xfrm>
            <a:off x="7354489" y="4151688"/>
            <a:ext cx="229229" cy="226360"/>
            <a:chOff x="7083962" y="4002569"/>
            <a:chExt cx="229229" cy="226360"/>
          </a:xfrm>
        </p:grpSpPr>
        <p:sp>
          <p:nvSpPr>
            <p:cNvPr id="94" name="64 Elipse">
              <a:extLst>
                <a:ext uri="{FF2B5EF4-FFF2-40B4-BE49-F238E27FC236}">
                  <a16:creationId xmlns:a16="http://schemas.microsoft.com/office/drawing/2014/main" xmlns="" id="{150028A0-E95B-44AB-B917-1CF0CDA982D0}"/>
                </a:ext>
              </a:extLst>
            </p:cNvPr>
            <p:cNvSpPr/>
            <p:nvPr/>
          </p:nvSpPr>
          <p:spPr>
            <a:xfrm>
              <a:off x="7083962" y="4004836"/>
              <a:ext cx="229229" cy="224093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s-MX" sz="3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5" name="CuadroTexto 70">
              <a:extLst>
                <a:ext uri="{FF2B5EF4-FFF2-40B4-BE49-F238E27FC236}">
                  <a16:creationId xmlns:a16="http://schemas.microsoft.com/office/drawing/2014/main" xmlns="" id="{A066C4AF-F74C-40A5-A0A3-76408C95CF24}"/>
                </a:ext>
              </a:extLst>
            </p:cNvPr>
            <p:cNvSpPr txBox="1"/>
            <p:nvPr/>
          </p:nvSpPr>
          <p:spPr>
            <a:xfrm>
              <a:off x="7117500" y="4002569"/>
              <a:ext cx="157132" cy="207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s-MX" sz="75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</a:p>
          </p:txBody>
        </p:sp>
      </p:grpSp>
      <p:grpSp>
        <p:nvGrpSpPr>
          <p:cNvPr id="96" name="Grupo 95">
            <a:extLst>
              <a:ext uri="{FF2B5EF4-FFF2-40B4-BE49-F238E27FC236}">
                <a16:creationId xmlns:a16="http://schemas.microsoft.com/office/drawing/2014/main" xmlns="" id="{6599ED2D-4E7B-4A82-96A4-1E04CA7B72E5}"/>
              </a:ext>
            </a:extLst>
          </p:cNvPr>
          <p:cNvGrpSpPr/>
          <p:nvPr/>
        </p:nvGrpSpPr>
        <p:grpSpPr>
          <a:xfrm>
            <a:off x="6243537" y="3316160"/>
            <a:ext cx="335366" cy="224093"/>
            <a:chOff x="6002701" y="3342915"/>
            <a:chExt cx="335366" cy="224093"/>
          </a:xfrm>
        </p:grpSpPr>
        <p:sp>
          <p:nvSpPr>
            <p:cNvPr id="97" name="64 Elipse">
              <a:extLst>
                <a:ext uri="{FF2B5EF4-FFF2-40B4-BE49-F238E27FC236}">
                  <a16:creationId xmlns:a16="http://schemas.microsoft.com/office/drawing/2014/main" xmlns="" id="{8B3D036A-96DC-443C-8901-703358A14EEB}"/>
                </a:ext>
              </a:extLst>
            </p:cNvPr>
            <p:cNvSpPr/>
            <p:nvPr/>
          </p:nvSpPr>
          <p:spPr>
            <a:xfrm>
              <a:off x="6068481" y="3342915"/>
              <a:ext cx="229229" cy="224093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s-MX" sz="3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8" name="CuadroTexto 70">
              <a:extLst>
                <a:ext uri="{FF2B5EF4-FFF2-40B4-BE49-F238E27FC236}">
                  <a16:creationId xmlns:a16="http://schemas.microsoft.com/office/drawing/2014/main" xmlns="" id="{BC83FB1C-43D1-4535-85CA-B96A6B308771}"/>
                </a:ext>
              </a:extLst>
            </p:cNvPr>
            <p:cNvSpPr txBox="1"/>
            <p:nvPr/>
          </p:nvSpPr>
          <p:spPr>
            <a:xfrm>
              <a:off x="6002701" y="3345133"/>
              <a:ext cx="335366" cy="207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s-MX" sz="75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</a:p>
          </p:txBody>
        </p:sp>
      </p:grpSp>
      <p:grpSp>
        <p:nvGrpSpPr>
          <p:cNvPr id="99" name="Grupo 98">
            <a:extLst>
              <a:ext uri="{FF2B5EF4-FFF2-40B4-BE49-F238E27FC236}">
                <a16:creationId xmlns:a16="http://schemas.microsoft.com/office/drawing/2014/main" xmlns="" id="{5C899E38-640C-47A6-922A-B0D696344D8B}"/>
              </a:ext>
            </a:extLst>
          </p:cNvPr>
          <p:cNvGrpSpPr/>
          <p:nvPr/>
        </p:nvGrpSpPr>
        <p:grpSpPr>
          <a:xfrm>
            <a:off x="6260232" y="3713236"/>
            <a:ext cx="306495" cy="227463"/>
            <a:chOff x="6019396" y="3739991"/>
            <a:chExt cx="306495" cy="227463"/>
          </a:xfrm>
        </p:grpSpPr>
        <p:sp>
          <p:nvSpPr>
            <p:cNvPr id="100" name="64 Elipse">
              <a:extLst>
                <a:ext uri="{FF2B5EF4-FFF2-40B4-BE49-F238E27FC236}">
                  <a16:creationId xmlns:a16="http://schemas.microsoft.com/office/drawing/2014/main" xmlns="" id="{3010C3E7-E739-461D-A776-A0D3181E80BD}"/>
                </a:ext>
              </a:extLst>
            </p:cNvPr>
            <p:cNvSpPr/>
            <p:nvPr/>
          </p:nvSpPr>
          <p:spPr>
            <a:xfrm>
              <a:off x="6072734" y="3739991"/>
              <a:ext cx="229229" cy="224093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s-MX" sz="3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1" name="CuadroTexto 76">
              <a:extLst>
                <a:ext uri="{FF2B5EF4-FFF2-40B4-BE49-F238E27FC236}">
                  <a16:creationId xmlns:a16="http://schemas.microsoft.com/office/drawing/2014/main" xmlns="" id="{DC19806A-1854-4424-87D2-1CF271270708}"/>
                </a:ext>
              </a:extLst>
            </p:cNvPr>
            <p:cNvSpPr txBox="1"/>
            <p:nvPr/>
          </p:nvSpPr>
          <p:spPr>
            <a:xfrm>
              <a:off x="6019396" y="3759705"/>
              <a:ext cx="306495" cy="207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>
                <a:defRPr/>
              </a:pPr>
              <a:r>
                <a:rPr lang="es-MX" sz="75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90</a:t>
              </a:r>
            </a:p>
          </p:txBody>
        </p:sp>
      </p:grpSp>
      <p:grpSp>
        <p:nvGrpSpPr>
          <p:cNvPr id="102" name="Grupo 101">
            <a:extLst>
              <a:ext uri="{FF2B5EF4-FFF2-40B4-BE49-F238E27FC236}">
                <a16:creationId xmlns:a16="http://schemas.microsoft.com/office/drawing/2014/main" xmlns="" id="{161B0AE8-14EE-4283-BD71-61F45960CADB}"/>
              </a:ext>
            </a:extLst>
          </p:cNvPr>
          <p:cNvGrpSpPr/>
          <p:nvPr/>
        </p:nvGrpSpPr>
        <p:grpSpPr>
          <a:xfrm>
            <a:off x="8677327" y="5192073"/>
            <a:ext cx="367408" cy="227463"/>
            <a:chOff x="7929896" y="5050820"/>
            <a:chExt cx="367408" cy="227463"/>
          </a:xfrm>
        </p:grpSpPr>
        <p:sp>
          <p:nvSpPr>
            <p:cNvPr id="103" name="64 Elipse">
              <a:extLst>
                <a:ext uri="{FF2B5EF4-FFF2-40B4-BE49-F238E27FC236}">
                  <a16:creationId xmlns:a16="http://schemas.microsoft.com/office/drawing/2014/main" xmlns="" id="{3CBFE1EC-095E-4D7C-BB03-E78D291C179C}"/>
                </a:ext>
              </a:extLst>
            </p:cNvPr>
            <p:cNvSpPr/>
            <p:nvPr/>
          </p:nvSpPr>
          <p:spPr>
            <a:xfrm>
              <a:off x="8013688" y="5050820"/>
              <a:ext cx="229229" cy="224093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s-MX" sz="3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4" name="CuadroTexto 76">
              <a:extLst>
                <a:ext uri="{FF2B5EF4-FFF2-40B4-BE49-F238E27FC236}">
                  <a16:creationId xmlns:a16="http://schemas.microsoft.com/office/drawing/2014/main" xmlns="" id="{62E3601F-0416-4EE8-9793-7F4F6BBFD347}"/>
                </a:ext>
              </a:extLst>
            </p:cNvPr>
            <p:cNvSpPr txBox="1"/>
            <p:nvPr/>
          </p:nvSpPr>
          <p:spPr>
            <a:xfrm>
              <a:off x="7929896" y="5070534"/>
              <a:ext cx="367408" cy="20774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 defTabSz="685800">
                <a:defRPr/>
              </a:pPr>
              <a:r>
                <a:rPr lang="es-MX" sz="75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106</a:t>
              </a:r>
            </a:p>
          </p:txBody>
        </p:sp>
      </p:grpSp>
      <p:grpSp>
        <p:nvGrpSpPr>
          <p:cNvPr id="105" name="Grupo 104">
            <a:extLst>
              <a:ext uri="{FF2B5EF4-FFF2-40B4-BE49-F238E27FC236}">
                <a16:creationId xmlns:a16="http://schemas.microsoft.com/office/drawing/2014/main" xmlns="" id="{F88AD5DA-69B9-4538-BBD4-CBF11E1339E9}"/>
              </a:ext>
            </a:extLst>
          </p:cNvPr>
          <p:cNvGrpSpPr/>
          <p:nvPr/>
        </p:nvGrpSpPr>
        <p:grpSpPr>
          <a:xfrm>
            <a:off x="2254558" y="1858691"/>
            <a:ext cx="367408" cy="227463"/>
            <a:chOff x="2748572" y="2092537"/>
            <a:chExt cx="367408" cy="227463"/>
          </a:xfrm>
        </p:grpSpPr>
        <p:sp>
          <p:nvSpPr>
            <p:cNvPr id="106" name="64 Elipse">
              <a:extLst>
                <a:ext uri="{FF2B5EF4-FFF2-40B4-BE49-F238E27FC236}">
                  <a16:creationId xmlns:a16="http://schemas.microsoft.com/office/drawing/2014/main" xmlns="" id="{EB6978DB-EB7A-4F6E-9B15-B1D84DDFA266}"/>
                </a:ext>
              </a:extLst>
            </p:cNvPr>
            <p:cNvSpPr/>
            <p:nvPr/>
          </p:nvSpPr>
          <p:spPr>
            <a:xfrm>
              <a:off x="2832365" y="2092537"/>
              <a:ext cx="229229" cy="224093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rgbClr val="E4781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s-MX" sz="300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7" name="CuadroTexto 76">
              <a:extLst>
                <a:ext uri="{FF2B5EF4-FFF2-40B4-BE49-F238E27FC236}">
                  <a16:creationId xmlns:a16="http://schemas.microsoft.com/office/drawing/2014/main" xmlns="" id="{984F1E8C-F9E1-43A3-8BE7-ADA18E16D623}"/>
                </a:ext>
              </a:extLst>
            </p:cNvPr>
            <p:cNvSpPr txBox="1"/>
            <p:nvPr/>
          </p:nvSpPr>
          <p:spPr>
            <a:xfrm>
              <a:off x="2748572" y="2112251"/>
              <a:ext cx="367408" cy="20774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 defTabSz="685800">
                <a:defRPr/>
              </a:pPr>
              <a:r>
                <a:rPr lang="es-MX" sz="75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135</a:t>
              </a:r>
            </a:p>
          </p:txBody>
        </p:sp>
      </p:grpSp>
      <p:grpSp>
        <p:nvGrpSpPr>
          <p:cNvPr id="108" name="Grupo 107">
            <a:extLst>
              <a:ext uri="{FF2B5EF4-FFF2-40B4-BE49-F238E27FC236}">
                <a16:creationId xmlns:a16="http://schemas.microsoft.com/office/drawing/2014/main" xmlns="" id="{846134B1-5A6E-4BD1-9020-6233CFAE6807}"/>
              </a:ext>
            </a:extLst>
          </p:cNvPr>
          <p:cNvGrpSpPr/>
          <p:nvPr/>
        </p:nvGrpSpPr>
        <p:grpSpPr>
          <a:xfrm>
            <a:off x="6235522" y="4516664"/>
            <a:ext cx="229229" cy="231231"/>
            <a:chOff x="5973400" y="4452715"/>
            <a:chExt cx="229229" cy="231231"/>
          </a:xfrm>
        </p:grpSpPr>
        <p:sp>
          <p:nvSpPr>
            <p:cNvPr id="109" name="64 Elipse">
              <a:extLst>
                <a:ext uri="{FF2B5EF4-FFF2-40B4-BE49-F238E27FC236}">
                  <a16:creationId xmlns:a16="http://schemas.microsoft.com/office/drawing/2014/main" xmlns="" id="{C6AF5364-2B8E-4A21-BC4E-248734662459}"/>
                </a:ext>
              </a:extLst>
            </p:cNvPr>
            <p:cNvSpPr/>
            <p:nvPr/>
          </p:nvSpPr>
          <p:spPr>
            <a:xfrm>
              <a:off x="5973400" y="4452715"/>
              <a:ext cx="229229" cy="224093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s-MX" sz="3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0" name="CuadroTexto 70">
              <a:extLst>
                <a:ext uri="{FF2B5EF4-FFF2-40B4-BE49-F238E27FC236}">
                  <a16:creationId xmlns:a16="http://schemas.microsoft.com/office/drawing/2014/main" xmlns="" id="{DF9B164D-B199-4AB4-BCCE-FA986226E5DF}"/>
                </a:ext>
              </a:extLst>
            </p:cNvPr>
            <p:cNvSpPr txBox="1"/>
            <p:nvPr/>
          </p:nvSpPr>
          <p:spPr>
            <a:xfrm>
              <a:off x="6008017" y="4476197"/>
              <a:ext cx="157132" cy="207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s-MX" sz="75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endParaRPr lang="es-MX" sz="75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11" name="Grupo 110">
            <a:extLst>
              <a:ext uri="{FF2B5EF4-FFF2-40B4-BE49-F238E27FC236}">
                <a16:creationId xmlns:a16="http://schemas.microsoft.com/office/drawing/2014/main" xmlns="" id="{AE9A8924-39AC-4DCF-A0AE-01B7D23D6424}"/>
              </a:ext>
            </a:extLst>
          </p:cNvPr>
          <p:cNvGrpSpPr/>
          <p:nvPr/>
        </p:nvGrpSpPr>
        <p:grpSpPr>
          <a:xfrm>
            <a:off x="5101386" y="2646990"/>
            <a:ext cx="264056" cy="224093"/>
            <a:chOff x="5072169" y="2737578"/>
            <a:chExt cx="264056" cy="224093"/>
          </a:xfrm>
        </p:grpSpPr>
        <p:sp>
          <p:nvSpPr>
            <p:cNvPr id="112" name="64 Elipse">
              <a:extLst>
                <a:ext uri="{FF2B5EF4-FFF2-40B4-BE49-F238E27FC236}">
                  <a16:creationId xmlns:a16="http://schemas.microsoft.com/office/drawing/2014/main" xmlns="" id="{5264F2A6-7B03-4607-92A9-7A75B9B1779B}"/>
                </a:ext>
              </a:extLst>
            </p:cNvPr>
            <p:cNvSpPr/>
            <p:nvPr/>
          </p:nvSpPr>
          <p:spPr>
            <a:xfrm>
              <a:off x="5106996" y="2737578"/>
              <a:ext cx="229229" cy="224093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s-MX" sz="3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3" name="CuadroTexto 76">
              <a:extLst>
                <a:ext uri="{FF2B5EF4-FFF2-40B4-BE49-F238E27FC236}">
                  <a16:creationId xmlns:a16="http://schemas.microsoft.com/office/drawing/2014/main" xmlns="" id="{5643E65C-FC0E-418A-96AD-2E91015E1C23}"/>
                </a:ext>
              </a:extLst>
            </p:cNvPr>
            <p:cNvSpPr txBox="1"/>
            <p:nvPr/>
          </p:nvSpPr>
          <p:spPr>
            <a:xfrm>
              <a:off x="5072169" y="2757514"/>
              <a:ext cx="260329" cy="184666"/>
            </a:xfrm>
            <a:prstGeom prst="rect">
              <a:avLst/>
            </a:prstGeom>
            <a:noFill/>
          </p:spPr>
          <p:txBody>
            <a:bodyPr wrap="none" lIns="68580" tIns="34290" rIns="68580" bIns="34290" rtlCol="0" anchor="t">
              <a:spAutoFit/>
            </a:bodyPr>
            <a:lstStyle/>
            <a:p>
              <a:pPr algn="ctr" defTabSz="685800">
                <a:defRPr/>
              </a:pPr>
              <a:r>
                <a:rPr lang="es-ES" sz="750" b="1" dirty="0">
                  <a:solidFill>
                    <a:prstClr val="black"/>
                  </a:solidFill>
                  <a:latin typeface="Tahoma"/>
                  <a:ea typeface="Tahoma"/>
                  <a:cs typeface="Tahoma"/>
                </a:rPr>
                <a:t>53</a:t>
              </a:r>
              <a:endParaRPr lang="es-MX" sz="75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14" name="Grupo 113">
            <a:extLst>
              <a:ext uri="{FF2B5EF4-FFF2-40B4-BE49-F238E27FC236}">
                <a16:creationId xmlns:a16="http://schemas.microsoft.com/office/drawing/2014/main" xmlns="" id="{6D68DC0A-822B-4C08-B439-094F68C5128E}"/>
              </a:ext>
            </a:extLst>
          </p:cNvPr>
          <p:cNvGrpSpPr/>
          <p:nvPr/>
        </p:nvGrpSpPr>
        <p:grpSpPr>
          <a:xfrm>
            <a:off x="6520544" y="2938218"/>
            <a:ext cx="306495" cy="224093"/>
            <a:chOff x="6231719" y="2985022"/>
            <a:chExt cx="306495" cy="224093"/>
          </a:xfrm>
        </p:grpSpPr>
        <p:sp>
          <p:nvSpPr>
            <p:cNvPr id="115" name="64 Elipse">
              <a:extLst>
                <a:ext uri="{FF2B5EF4-FFF2-40B4-BE49-F238E27FC236}">
                  <a16:creationId xmlns:a16="http://schemas.microsoft.com/office/drawing/2014/main" xmlns="" id="{5B0E2427-0675-4146-8322-0A847D9101CF}"/>
                </a:ext>
              </a:extLst>
            </p:cNvPr>
            <p:cNvSpPr/>
            <p:nvPr/>
          </p:nvSpPr>
          <p:spPr>
            <a:xfrm>
              <a:off x="6269890" y="2985022"/>
              <a:ext cx="229229" cy="224093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s-MX" sz="3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6" name="CuadroTexto 76">
              <a:extLst>
                <a:ext uri="{FF2B5EF4-FFF2-40B4-BE49-F238E27FC236}">
                  <a16:creationId xmlns:a16="http://schemas.microsoft.com/office/drawing/2014/main" xmlns="" id="{E1EB4531-33CF-4E76-876E-BC9CE8BC51B8}"/>
                </a:ext>
              </a:extLst>
            </p:cNvPr>
            <p:cNvSpPr txBox="1"/>
            <p:nvPr/>
          </p:nvSpPr>
          <p:spPr>
            <a:xfrm>
              <a:off x="6231719" y="2999024"/>
              <a:ext cx="306495" cy="207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>
                <a:defRPr/>
              </a:pPr>
              <a:r>
                <a:rPr lang="es-MX" sz="75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</a:p>
          </p:txBody>
        </p:sp>
      </p:grpSp>
      <p:grpSp>
        <p:nvGrpSpPr>
          <p:cNvPr id="117" name="Grupo 116">
            <a:extLst>
              <a:ext uri="{FF2B5EF4-FFF2-40B4-BE49-F238E27FC236}">
                <a16:creationId xmlns:a16="http://schemas.microsoft.com/office/drawing/2014/main" xmlns="" id="{033B9773-F9C0-4080-954F-5844F0D65A5D}"/>
              </a:ext>
            </a:extLst>
          </p:cNvPr>
          <p:cNvGrpSpPr/>
          <p:nvPr/>
        </p:nvGrpSpPr>
        <p:grpSpPr>
          <a:xfrm>
            <a:off x="7963277" y="5507613"/>
            <a:ext cx="367408" cy="227463"/>
            <a:chOff x="7440806" y="5274913"/>
            <a:chExt cx="367408" cy="227463"/>
          </a:xfrm>
        </p:grpSpPr>
        <p:sp>
          <p:nvSpPr>
            <p:cNvPr id="118" name="64 Elipse">
              <a:extLst>
                <a:ext uri="{FF2B5EF4-FFF2-40B4-BE49-F238E27FC236}">
                  <a16:creationId xmlns:a16="http://schemas.microsoft.com/office/drawing/2014/main" xmlns="" id="{AF05F070-9C23-4380-BAD2-C667132952DD}"/>
                </a:ext>
              </a:extLst>
            </p:cNvPr>
            <p:cNvSpPr/>
            <p:nvPr/>
          </p:nvSpPr>
          <p:spPr>
            <a:xfrm>
              <a:off x="7524595" y="5274913"/>
              <a:ext cx="229229" cy="224093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rgbClr val="E4781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s-MX" sz="300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9" name="CuadroTexto 76">
              <a:extLst>
                <a:ext uri="{FF2B5EF4-FFF2-40B4-BE49-F238E27FC236}">
                  <a16:creationId xmlns:a16="http://schemas.microsoft.com/office/drawing/2014/main" xmlns="" id="{A73D43D0-8B7F-4225-926F-1BC2B67F6081}"/>
                </a:ext>
              </a:extLst>
            </p:cNvPr>
            <p:cNvSpPr txBox="1"/>
            <p:nvPr/>
          </p:nvSpPr>
          <p:spPr>
            <a:xfrm>
              <a:off x="7440806" y="5294627"/>
              <a:ext cx="367408" cy="20774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 defTabSz="685800">
                <a:defRPr/>
              </a:pPr>
              <a:r>
                <a:rPr lang="es-MX" sz="75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190</a:t>
              </a:r>
            </a:p>
          </p:txBody>
        </p:sp>
      </p:grpSp>
      <p:grpSp>
        <p:nvGrpSpPr>
          <p:cNvPr id="120" name="Grupo 119">
            <a:extLst>
              <a:ext uri="{FF2B5EF4-FFF2-40B4-BE49-F238E27FC236}">
                <a16:creationId xmlns:a16="http://schemas.microsoft.com/office/drawing/2014/main" xmlns="" id="{3E3553C0-9C24-4925-96E0-68842EEC2EA8}"/>
              </a:ext>
            </a:extLst>
          </p:cNvPr>
          <p:cNvGrpSpPr/>
          <p:nvPr/>
        </p:nvGrpSpPr>
        <p:grpSpPr>
          <a:xfrm>
            <a:off x="8642839" y="5643715"/>
            <a:ext cx="229229" cy="224093"/>
            <a:chOff x="7977639" y="5484435"/>
            <a:chExt cx="229229" cy="224093"/>
          </a:xfrm>
        </p:grpSpPr>
        <p:sp>
          <p:nvSpPr>
            <p:cNvPr id="121" name="64 Elipse">
              <a:extLst>
                <a:ext uri="{FF2B5EF4-FFF2-40B4-BE49-F238E27FC236}">
                  <a16:creationId xmlns:a16="http://schemas.microsoft.com/office/drawing/2014/main" xmlns="" id="{336520C8-74D4-41AB-9AB9-CC335BF876B6}"/>
                </a:ext>
              </a:extLst>
            </p:cNvPr>
            <p:cNvSpPr/>
            <p:nvPr/>
          </p:nvSpPr>
          <p:spPr>
            <a:xfrm>
              <a:off x="7977639" y="5484435"/>
              <a:ext cx="229229" cy="224093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s-MX" sz="3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2" name="CuadroTexto 70">
              <a:extLst>
                <a:ext uri="{FF2B5EF4-FFF2-40B4-BE49-F238E27FC236}">
                  <a16:creationId xmlns:a16="http://schemas.microsoft.com/office/drawing/2014/main" xmlns="" id="{1BD2464A-5CA0-49C8-85B5-570B8C48DFBF}"/>
                </a:ext>
              </a:extLst>
            </p:cNvPr>
            <p:cNvSpPr txBox="1"/>
            <p:nvPr/>
          </p:nvSpPr>
          <p:spPr>
            <a:xfrm>
              <a:off x="8013687" y="5499006"/>
              <a:ext cx="157132" cy="207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s-MX" sz="75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</a:p>
          </p:txBody>
        </p:sp>
      </p:grpSp>
      <p:grpSp>
        <p:nvGrpSpPr>
          <p:cNvPr id="123" name="Grupo 122">
            <a:extLst>
              <a:ext uri="{FF2B5EF4-FFF2-40B4-BE49-F238E27FC236}">
                <a16:creationId xmlns:a16="http://schemas.microsoft.com/office/drawing/2014/main" xmlns="" id="{807C0397-DEEB-43B8-8286-26BC7EA78EB3}"/>
              </a:ext>
            </a:extLst>
          </p:cNvPr>
          <p:cNvGrpSpPr/>
          <p:nvPr/>
        </p:nvGrpSpPr>
        <p:grpSpPr>
          <a:xfrm>
            <a:off x="2292877" y="1584373"/>
            <a:ext cx="306495" cy="227463"/>
            <a:chOff x="2786891" y="1818219"/>
            <a:chExt cx="306495" cy="227463"/>
          </a:xfrm>
        </p:grpSpPr>
        <p:sp>
          <p:nvSpPr>
            <p:cNvPr id="124" name="64 Elipse">
              <a:extLst>
                <a:ext uri="{FF2B5EF4-FFF2-40B4-BE49-F238E27FC236}">
                  <a16:creationId xmlns:a16="http://schemas.microsoft.com/office/drawing/2014/main" xmlns="" id="{4C35BD94-C642-44D8-AE93-132C61110228}"/>
                </a:ext>
              </a:extLst>
            </p:cNvPr>
            <p:cNvSpPr/>
            <p:nvPr/>
          </p:nvSpPr>
          <p:spPr>
            <a:xfrm>
              <a:off x="2840229" y="1818219"/>
              <a:ext cx="229229" cy="224093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s-MX" sz="3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5" name="CuadroTexto 76">
              <a:extLst>
                <a:ext uri="{FF2B5EF4-FFF2-40B4-BE49-F238E27FC236}">
                  <a16:creationId xmlns:a16="http://schemas.microsoft.com/office/drawing/2014/main" xmlns="" id="{D1D75DC3-6686-4820-AF96-44FB9468C41A}"/>
                </a:ext>
              </a:extLst>
            </p:cNvPr>
            <p:cNvSpPr txBox="1"/>
            <p:nvPr/>
          </p:nvSpPr>
          <p:spPr>
            <a:xfrm>
              <a:off x="2786891" y="1837933"/>
              <a:ext cx="306495" cy="207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>
                <a:defRPr/>
              </a:pPr>
              <a:r>
                <a:rPr lang="es-MX" sz="75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92</a:t>
              </a:r>
            </a:p>
          </p:txBody>
        </p:sp>
      </p:grpSp>
      <p:grpSp>
        <p:nvGrpSpPr>
          <p:cNvPr id="126" name="Grupo 125">
            <a:extLst>
              <a:ext uri="{FF2B5EF4-FFF2-40B4-BE49-F238E27FC236}">
                <a16:creationId xmlns:a16="http://schemas.microsoft.com/office/drawing/2014/main" xmlns="" id="{6D6A5BFE-D9B0-4DAE-895B-B0F8E364D908}"/>
              </a:ext>
            </a:extLst>
          </p:cNvPr>
          <p:cNvGrpSpPr/>
          <p:nvPr/>
        </p:nvGrpSpPr>
        <p:grpSpPr>
          <a:xfrm>
            <a:off x="4205090" y="2913010"/>
            <a:ext cx="260329" cy="224093"/>
            <a:chOff x="4363169" y="2996724"/>
            <a:chExt cx="260329" cy="224093"/>
          </a:xfrm>
        </p:grpSpPr>
        <p:sp>
          <p:nvSpPr>
            <p:cNvPr id="127" name="64 Elipse">
              <a:extLst>
                <a:ext uri="{FF2B5EF4-FFF2-40B4-BE49-F238E27FC236}">
                  <a16:creationId xmlns:a16="http://schemas.microsoft.com/office/drawing/2014/main" xmlns="" id="{87DC8DDC-E8D0-4444-AC21-B0BB4D2FCAF3}"/>
                </a:ext>
              </a:extLst>
            </p:cNvPr>
            <p:cNvSpPr/>
            <p:nvPr/>
          </p:nvSpPr>
          <p:spPr>
            <a:xfrm>
              <a:off x="4378720" y="2996724"/>
              <a:ext cx="229229" cy="224093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s-MX" sz="3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8" name="CuadroTexto 76">
              <a:extLst>
                <a:ext uri="{FF2B5EF4-FFF2-40B4-BE49-F238E27FC236}">
                  <a16:creationId xmlns:a16="http://schemas.microsoft.com/office/drawing/2014/main" xmlns="" id="{27C1AB42-9770-4FA0-B030-228F4C2A0FF1}"/>
                </a:ext>
              </a:extLst>
            </p:cNvPr>
            <p:cNvSpPr txBox="1"/>
            <p:nvPr/>
          </p:nvSpPr>
          <p:spPr>
            <a:xfrm>
              <a:off x="4363169" y="3015769"/>
              <a:ext cx="260329" cy="184666"/>
            </a:xfrm>
            <a:prstGeom prst="rect">
              <a:avLst/>
            </a:prstGeom>
            <a:noFill/>
          </p:spPr>
          <p:txBody>
            <a:bodyPr wrap="none" lIns="68580" tIns="34290" rIns="68580" bIns="34290" rtlCol="0" anchor="t">
              <a:spAutoFit/>
            </a:bodyPr>
            <a:lstStyle/>
            <a:p>
              <a:pPr algn="ctr" defTabSz="685800">
                <a:defRPr/>
              </a:pPr>
              <a:r>
                <a:rPr lang="es-MX" sz="75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68</a:t>
              </a:r>
            </a:p>
          </p:txBody>
        </p:sp>
      </p:grpSp>
      <p:grpSp>
        <p:nvGrpSpPr>
          <p:cNvPr id="129" name="Grupo 128">
            <a:extLst>
              <a:ext uri="{FF2B5EF4-FFF2-40B4-BE49-F238E27FC236}">
                <a16:creationId xmlns:a16="http://schemas.microsoft.com/office/drawing/2014/main" xmlns="" id="{86BF49E5-F277-44AD-90AB-0B4E02283887}"/>
              </a:ext>
            </a:extLst>
          </p:cNvPr>
          <p:cNvGrpSpPr/>
          <p:nvPr/>
        </p:nvGrpSpPr>
        <p:grpSpPr>
          <a:xfrm>
            <a:off x="9677391" y="4724613"/>
            <a:ext cx="229229" cy="224093"/>
            <a:chOff x="8774803" y="4579620"/>
            <a:chExt cx="229229" cy="224093"/>
          </a:xfrm>
        </p:grpSpPr>
        <p:sp>
          <p:nvSpPr>
            <p:cNvPr id="130" name="64 Elipse">
              <a:extLst>
                <a:ext uri="{FF2B5EF4-FFF2-40B4-BE49-F238E27FC236}">
                  <a16:creationId xmlns:a16="http://schemas.microsoft.com/office/drawing/2014/main" xmlns="" id="{A34F32EB-A874-4E28-9E77-686D8C5F2538}"/>
                </a:ext>
              </a:extLst>
            </p:cNvPr>
            <p:cNvSpPr/>
            <p:nvPr/>
          </p:nvSpPr>
          <p:spPr>
            <a:xfrm>
              <a:off x="8774803" y="4579620"/>
              <a:ext cx="229229" cy="224093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s-MX" sz="3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1" name="CuadroTexto 70">
              <a:extLst>
                <a:ext uri="{FF2B5EF4-FFF2-40B4-BE49-F238E27FC236}">
                  <a16:creationId xmlns:a16="http://schemas.microsoft.com/office/drawing/2014/main" xmlns="" id="{82F0CC0A-2E24-4469-9532-B040AA3CD7A3}"/>
                </a:ext>
              </a:extLst>
            </p:cNvPr>
            <p:cNvSpPr txBox="1"/>
            <p:nvPr/>
          </p:nvSpPr>
          <p:spPr>
            <a:xfrm>
              <a:off x="8810851" y="4594192"/>
              <a:ext cx="157132" cy="207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s-MX" sz="75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</a:p>
          </p:txBody>
        </p:sp>
      </p:grpSp>
      <p:sp>
        <p:nvSpPr>
          <p:cNvPr id="133" name="Título 1">
            <a:extLst>
              <a:ext uri="{FF2B5EF4-FFF2-40B4-BE49-F238E27FC236}">
                <a16:creationId xmlns:a16="http://schemas.microsoft.com/office/drawing/2014/main" xmlns="" id="{121B4678-3B0C-46BF-A28E-035BC667305C}"/>
              </a:ext>
            </a:extLst>
          </p:cNvPr>
          <p:cNvSpPr txBox="1">
            <a:spLocks/>
          </p:cNvSpPr>
          <p:nvPr/>
        </p:nvSpPr>
        <p:spPr>
          <a:xfrm>
            <a:off x="3405261" y="51135"/>
            <a:ext cx="7383462" cy="64633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ctr" defTabSz="685145" rtl="0" eaLnBrk="1" latinLnBrk="0" hangingPunct="1">
              <a:spcBef>
                <a:spcPct val="0"/>
              </a:spcBef>
              <a:buNone/>
              <a:defRPr lang="es-MX" sz="1467" b="1" i="1" kern="1200" dirty="0">
                <a:solidFill>
                  <a:srgbClr val="008C5D"/>
                </a:solidFill>
                <a:effectLst/>
                <a:latin typeface="Helvetica LT Std Bold Condensed" pitchFamily="2" charset="0"/>
                <a:ea typeface="+mn-ea"/>
                <a:cs typeface="+mn-cs"/>
              </a:defRPr>
            </a:lvl1pPr>
          </a:lstStyle>
          <a:p>
            <a:r>
              <a:rPr lang="es-MX" sz="1800">
                <a:latin typeface="Helvetica" panose="020B0604020202020204" pitchFamily="34" charset="0"/>
                <a:cs typeface="Helvetica" panose="020B0604020202020204" pitchFamily="34" charset="0"/>
              </a:rPr>
              <a:t>Estados Operativos de Alerta (EOA) y Emergencia (EOE) más frecuentes al 30 de noviembre de 2021</a:t>
            </a:r>
          </a:p>
        </p:txBody>
      </p:sp>
      <p:sp>
        <p:nvSpPr>
          <p:cNvPr id="135" name="CuadroTexto 134">
            <a:extLst>
              <a:ext uri="{FF2B5EF4-FFF2-40B4-BE49-F238E27FC236}">
                <a16:creationId xmlns:a16="http://schemas.microsoft.com/office/drawing/2014/main" xmlns="" id="{5EAC673F-1DDB-476A-A8BF-051F5F74CA46}"/>
              </a:ext>
            </a:extLst>
          </p:cNvPr>
          <p:cNvSpPr txBox="1"/>
          <p:nvPr/>
        </p:nvSpPr>
        <p:spPr>
          <a:xfrm>
            <a:off x="6873233" y="1765256"/>
            <a:ext cx="1345240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s-MX" sz="1200" dirty="0">
                <a:solidFill>
                  <a:srgbClr val="2E5297"/>
                </a:solidFill>
              </a:rPr>
              <a:t>6.69 TWh</a:t>
            </a:r>
          </a:p>
          <a:p>
            <a:r>
              <a:rPr lang="es-MX" sz="1200" dirty="0">
                <a:solidFill>
                  <a:srgbClr val="2E5297"/>
                </a:solidFill>
              </a:rPr>
              <a:t>38% Intermitente</a:t>
            </a:r>
          </a:p>
          <a:p>
            <a:r>
              <a:rPr lang="es-MX" sz="1200" dirty="0">
                <a:solidFill>
                  <a:srgbClr val="2E5297"/>
                </a:solidFill>
              </a:rPr>
              <a:t>(2.53 TWh)</a:t>
            </a:r>
          </a:p>
        </p:txBody>
      </p:sp>
      <p:sp>
        <p:nvSpPr>
          <p:cNvPr id="136" name="CuadroTexto 135">
            <a:extLst>
              <a:ext uri="{FF2B5EF4-FFF2-40B4-BE49-F238E27FC236}">
                <a16:creationId xmlns:a16="http://schemas.microsoft.com/office/drawing/2014/main" xmlns="" id="{94D8D241-66C5-4356-9B2E-E1F855D6E7F5}"/>
              </a:ext>
            </a:extLst>
          </p:cNvPr>
          <p:cNvSpPr txBox="1"/>
          <p:nvPr/>
        </p:nvSpPr>
        <p:spPr>
          <a:xfrm>
            <a:off x="7250390" y="2482919"/>
            <a:ext cx="1345240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s-MX" sz="1200" dirty="0">
                <a:solidFill>
                  <a:srgbClr val="2E5297"/>
                </a:solidFill>
              </a:rPr>
              <a:t>2.43 TWh</a:t>
            </a:r>
          </a:p>
          <a:p>
            <a:r>
              <a:rPr lang="es-MX" sz="1200" dirty="0">
                <a:solidFill>
                  <a:srgbClr val="2E5297"/>
                </a:solidFill>
              </a:rPr>
              <a:t>71% Intermitente</a:t>
            </a:r>
          </a:p>
          <a:p>
            <a:r>
              <a:rPr lang="es-MX" sz="1200" dirty="0">
                <a:solidFill>
                  <a:srgbClr val="2E5297"/>
                </a:solidFill>
              </a:rPr>
              <a:t>(1.73 TWh)</a:t>
            </a:r>
          </a:p>
        </p:txBody>
      </p:sp>
      <p:sp>
        <p:nvSpPr>
          <p:cNvPr id="137" name="CuadroTexto 136">
            <a:extLst>
              <a:ext uri="{FF2B5EF4-FFF2-40B4-BE49-F238E27FC236}">
                <a16:creationId xmlns:a16="http://schemas.microsoft.com/office/drawing/2014/main" xmlns="" id="{0B9C7728-A5DE-444C-9B2F-FAF96249B606}"/>
              </a:ext>
            </a:extLst>
          </p:cNvPr>
          <p:cNvSpPr txBox="1"/>
          <p:nvPr/>
        </p:nvSpPr>
        <p:spPr>
          <a:xfrm>
            <a:off x="8382013" y="2981035"/>
            <a:ext cx="1345240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s-MX" sz="1200" dirty="0">
                <a:solidFill>
                  <a:srgbClr val="2E5297"/>
                </a:solidFill>
              </a:rPr>
              <a:t>4.94 TWh</a:t>
            </a:r>
          </a:p>
          <a:p>
            <a:r>
              <a:rPr lang="es-MX" sz="1200" dirty="0">
                <a:solidFill>
                  <a:srgbClr val="2E5297"/>
                </a:solidFill>
              </a:rPr>
              <a:t>99% Intermitente</a:t>
            </a:r>
          </a:p>
          <a:p>
            <a:r>
              <a:rPr lang="es-MX" sz="1200" dirty="0">
                <a:solidFill>
                  <a:srgbClr val="2E5297"/>
                </a:solidFill>
              </a:rPr>
              <a:t>(4.88 TWh)</a:t>
            </a:r>
          </a:p>
        </p:txBody>
      </p:sp>
    </p:spTree>
    <p:extLst>
      <p:ext uri="{BB962C8B-B14F-4D97-AF65-F5344CB8AC3E}">
        <p14:creationId xmlns:p14="http://schemas.microsoft.com/office/powerpoint/2010/main" val="20065405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A4A9845B-A0E6-AA4E-B620-2D8DB48D96F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895013" y="433388"/>
            <a:ext cx="1296987" cy="365125"/>
          </a:xfrm>
        </p:spPr>
        <p:txBody>
          <a:bodyPr/>
          <a:lstStyle/>
          <a:p>
            <a:r>
              <a:rPr lang="es-ES_tradnl" dirty="0"/>
              <a:t>7</a:t>
            </a:r>
          </a:p>
        </p:txBody>
      </p:sp>
      <p:pic>
        <p:nvPicPr>
          <p:cNvPr id="5" name="Imagen 3">
            <a:extLst>
              <a:ext uri="{FF2B5EF4-FFF2-40B4-BE49-F238E27FC236}">
                <a16:creationId xmlns:a16="http://schemas.microsoft.com/office/drawing/2014/main" xmlns="" id="{34B467AB-4916-6944-B55B-432DC098E0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" t="780" r="1641" b="3590"/>
          <a:stretch/>
        </p:blipFill>
        <p:spPr>
          <a:xfrm>
            <a:off x="2092288" y="1390138"/>
            <a:ext cx="8124322" cy="4741756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35BAA61C-EAC0-564F-B2ED-E355B1638CD5}"/>
              </a:ext>
            </a:extLst>
          </p:cNvPr>
          <p:cNvSpPr/>
          <p:nvPr/>
        </p:nvSpPr>
        <p:spPr>
          <a:xfrm>
            <a:off x="1929518" y="4964789"/>
            <a:ext cx="1790311" cy="13131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s-MX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29 Forma libre">
            <a:extLst>
              <a:ext uri="{FF2B5EF4-FFF2-40B4-BE49-F238E27FC236}">
                <a16:creationId xmlns:a16="http://schemas.microsoft.com/office/drawing/2014/main" xmlns="" id="{C71DAE48-DA25-B248-A40F-3C9B007C052E}"/>
              </a:ext>
            </a:extLst>
          </p:cNvPr>
          <p:cNvSpPr/>
          <p:nvPr/>
        </p:nvSpPr>
        <p:spPr>
          <a:xfrm>
            <a:off x="3754055" y="1876836"/>
            <a:ext cx="666665" cy="1039458"/>
          </a:xfrm>
          <a:custGeom>
            <a:avLst/>
            <a:gdLst>
              <a:gd name="connsiteX0" fmla="*/ 685800 w 814235"/>
              <a:gd name="connsiteY0" fmla="*/ 0 h 983456"/>
              <a:gd name="connsiteX1" fmla="*/ 762000 w 814235"/>
              <a:gd name="connsiteY1" fmla="*/ 581025 h 983456"/>
              <a:gd name="connsiteX2" fmla="*/ 0 w 814235"/>
              <a:gd name="connsiteY2" fmla="*/ 983456 h 983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14235" h="983456">
                <a:moveTo>
                  <a:pt x="685800" y="0"/>
                </a:moveTo>
                <a:cubicBezTo>
                  <a:pt x="781050" y="208558"/>
                  <a:pt x="876300" y="417116"/>
                  <a:pt x="762000" y="581025"/>
                </a:cubicBezTo>
                <a:cubicBezTo>
                  <a:pt x="647700" y="744934"/>
                  <a:pt x="323850" y="864195"/>
                  <a:pt x="0" y="983456"/>
                </a:cubicBezTo>
              </a:path>
            </a:pathLst>
          </a:cu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s-MX" sz="135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9" name="31 Conector recto">
            <a:extLst>
              <a:ext uri="{FF2B5EF4-FFF2-40B4-BE49-F238E27FC236}">
                <a16:creationId xmlns:a16="http://schemas.microsoft.com/office/drawing/2014/main" xmlns="" id="{4B140941-3969-444A-B0B9-3A5CC744456A}"/>
              </a:ext>
            </a:extLst>
          </p:cNvPr>
          <p:cNvCxnSpPr/>
          <p:nvPr/>
        </p:nvCxnSpPr>
        <p:spPr>
          <a:xfrm>
            <a:off x="5689884" y="2797682"/>
            <a:ext cx="2013" cy="852252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32 Arco">
            <a:extLst>
              <a:ext uri="{FF2B5EF4-FFF2-40B4-BE49-F238E27FC236}">
                <a16:creationId xmlns:a16="http://schemas.microsoft.com/office/drawing/2014/main" xmlns="" id="{F3E33A19-748E-644A-B911-622B222E2DF1}"/>
              </a:ext>
            </a:extLst>
          </p:cNvPr>
          <p:cNvSpPr/>
          <p:nvPr/>
        </p:nvSpPr>
        <p:spPr>
          <a:xfrm rot="5640771">
            <a:off x="4413117" y="3510598"/>
            <a:ext cx="957278" cy="863364"/>
          </a:xfrm>
          <a:prstGeom prst="arc">
            <a:avLst>
              <a:gd name="adj1" fmla="val 19113303"/>
              <a:gd name="adj2" fmla="val 20734804"/>
            </a:avLst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s-MX" sz="1350" b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47 Arco">
            <a:extLst>
              <a:ext uri="{FF2B5EF4-FFF2-40B4-BE49-F238E27FC236}">
                <a16:creationId xmlns:a16="http://schemas.microsoft.com/office/drawing/2014/main" xmlns="" id="{F5EC7B03-37F5-234B-888A-D6349EE60F9E}"/>
              </a:ext>
            </a:extLst>
          </p:cNvPr>
          <p:cNvSpPr/>
          <p:nvPr/>
        </p:nvSpPr>
        <p:spPr>
          <a:xfrm rot="7635792">
            <a:off x="8594262" y="4515408"/>
            <a:ext cx="957278" cy="863364"/>
          </a:xfrm>
          <a:prstGeom prst="arc">
            <a:avLst>
              <a:gd name="adj1" fmla="val 19684524"/>
              <a:gd name="adj2" fmla="val 47033"/>
            </a:avLst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s-MX" sz="1350" b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52 Forma libre">
            <a:extLst>
              <a:ext uri="{FF2B5EF4-FFF2-40B4-BE49-F238E27FC236}">
                <a16:creationId xmlns:a16="http://schemas.microsoft.com/office/drawing/2014/main" xmlns="" id="{C0FC7B88-97D6-EA47-97CC-58EAD3136F98}"/>
              </a:ext>
            </a:extLst>
          </p:cNvPr>
          <p:cNvSpPr/>
          <p:nvPr/>
        </p:nvSpPr>
        <p:spPr>
          <a:xfrm rot="907500">
            <a:off x="6054218" y="3538507"/>
            <a:ext cx="557026" cy="255828"/>
          </a:xfrm>
          <a:custGeom>
            <a:avLst/>
            <a:gdLst>
              <a:gd name="connsiteX0" fmla="*/ 685800 w 814235"/>
              <a:gd name="connsiteY0" fmla="*/ 0 h 983456"/>
              <a:gd name="connsiteX1" fmla="*/ 762000 w 814235"/>
              <a:gd name="connsiteY1" fmla="*/ 581025 h 983456"/>
              <a:gd name="connsiteX2" fmla="*/ 0 w 814235"/>
              <a:gd name="connsiteY2" fmla="*/ 983456 h 983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14235" h="983456">
                <a:moveTo>
                  <a:pt x="685800" y="0"/>
                </a:moveTo>
                <a:cubicBezTo>
                  <a:pt x="781050" y="208558"/>
                  <a:pt x="876300" y="417116"/>
                  <a:pt x="762000" y="581025"/>
                </a:cubicBezTo>
                <a:cubicBezTo>
                  <a:pt x="647700" y="744934"/>
                  <a:pt x="323850" y="864195"/>
                  <a:pt x="0" y="983456"/>
                </a:cubicBezTo>
              </a:path>
            </a:pathLst>
          </a:cu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s-MX" sz="1350" b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55 Arco">
            <a:extLst>
              <a:ext uri="{FF2B5EF4-FFF2-40B4-BE49-F238E27FC236}">
                <a16:creationId xmlns:a16="http://schemas.microsoft.com/office/drawing/2014/main" xmlns="" id="{827F978A-E122-314B-BA5F-E38EE06870F9}"/>
              </a:ext>
            </a:extLst>
          </p:cNvPr>
          <p:cNvSpPr/>
          <p:nvPr/>
        </p:nvSpPr>
        <p:spPr>
          <a:xfrm>
            <a:off x="4166017" y="3899747"/>
            <a:ext cx="1118951" cy="738619"/>
          </a:xfrm>
          <a:prstGeom prst="arc">
            <a:avLst>
              <a:gd name="adj1" fmla="val 19113303"/>
              <a:gd name="adj2" fmla="val 20734804"/>
            </a:avLst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s-MX" sz="1350" b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CuadroTexto 62">
            <a:extLst>
              <a:ext uri="{FF2B5EF4-FFF2-40B4-BE49-F238E27FC236}">
                <a16:creationId xmlns:a16="http://schemas.microsoft.com/office/drawing/2014/main" xmlns="" id="{4592EE41-C325-E64F-B1EC-28B6C02106E2}"/>
              </a:ext>
            </a:extLst>
          </p:cNvPr>
          <p:cNvSpPr txBox="1"/>
          <p:nvPr/>
        </p:nvSpPr>
        <p:spPr>
          <a:xfrm>
            <a:off x="4920797" y="2034536"/>
            <a:ext cx="245580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defRPr/>
            </a:pPr>
            <a:r>
              <a:rPr lang="es-MX" sz="75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</a:p>
        </p:txBody>
      </p:sp>
      <p:sp>
        <p:nvSpPr>
          <p:cNvPr id="19" name="CuadroTexto 78">
            <a:extLst>
              <a:ext uri="{FF2B5EF4-FFF2-40B4-BE49-F238E27FC236}">
                <a16:creationId xmlns:a16="http://schemas.microsoft.com/office/drawing/2014/main" xmlns="" id="{2AD0D1AE-E87F-AE4E-AA74-247FFE1243BA}"/>
              </a:ext>
            </a:extLst>
          </p:cNvPr>
          <p:cNvSpPr txBox="1"/>
          <p:nvPr/>
        </p:nvSpPr>
        <p:spPr>
          <a:xfrm>
            <a:off x="9541360" y="4928578"/>
            <a:ext cx="245580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defRPr/>
            </a:pPr>
            <a:r>
              <a:rPr lang="es-MX" sz="75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</a:p>
        </p:txBody>
      </p:sp>
      <p:sp>
        <p:nvSpPr>
          <p:cNvPr id="20" name="CuadroTexto 80">
            <a:extLst>
              <a:ext uri="{FF2B5EF4-FFF2-40B4-BE49-F238E27FC236}">
                <a16:creationId xmlns:a16="http://schemas.microsoft.com/office/drawing/2014/main" xmlns="" id="{C59FBFB8-7892-0640-914B-C2F29B262A5B}"/>
              </a:ext>
            </a:extLst>
          </p:cNvPr>
          <p:cNvSpPr txBox="1"/>
          <p:nvPr/>
        </p:nvSpPr>
        <p:spPr>
          <a:xfrm>
            <a:off x="6901012" y="3608239"/>
            <a:ext cx="245580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defRPr/>
            </a:pPr>
            <a:r>
              <a:rPr lang="es-MX" sz="75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</a:p>
        </p:txBody>
      </p:sp>
      <p:sp>
        <p:nvSpPr>
          <p:cNvPr id="53" name="CuadroTexto 64">
            <a:extLst>
              <a:ext uri="{FF2B5EF4-FFF2-40B4-BE49-F238E27FC236}">
                <a16:creationId xmlns:a16="http://schemas.microsoft.com/office/drawing/2014/main" xmlns="" id="{429D8759-D7BB-4E18-86FC-D3AA0EA8CA18}"/>
              </a:ext>
            </a:extLst>
          </p:cNvPr>
          <p:cNvSpPr txBox="1"/>
          <p:nvPr/>
        </p:nvSpPr>
        <p:spPr>
          <a:xfrm>
            <a:off x="7312784" y="5451901"/>
            <a:ext cx="740767" cy="153888"/>
          </a:xfrm>
          <a:prstGeom prst="rect">
            <a:avLst/>
          </a:prstGeom>
          <a:solidFill>
            <a:schemeClr val="tx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lIns="0" tIns="0" rIns="0" bIns="0" rtlCol="0" anchor="t">
            <a:spAutoFit/>
          </a:bodyPr>
          <a:lstStyle>
            <a:defPPr>
              <a:defRPr lang="es-ES_tradnl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b="1" i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es-419" sz="1000" dirty="0"/>
              <a:t>Ixtepec</a:t>
            </a:r>
            <a:endParaRPr lang="es-MX" sz="1000" dirty="0"/>
          </a:p>
        </p:txBody>
      </p:sp>
      <p:sp>
        <p:nvSpPr>
          <p:cNvPr id="55" name="CuadroTexto 64">
            <a:extLst>
              <a:ext uri="{FF2B5EF4-FFF2-40B4-BE49-F238E27FC236}">
                <a16:creationId xmlns:a16="http://schemas.microsoft.com/office/drawing/2014/main" xmlns="" id="{90B6D9E0-333C-4671-A9C7-E01FF6F97E6B}"/>
              </a:ext>
            </a:extLst>
          </p:cNvPr>
          <p:cNvSpPr txBox="1"/>
          <p:nvPr/>
        </p:nvSpPr>
        <p:spPr>
          <a:xfrm>
            <a:off x="6700411" y="4632280"/>
            <a:ext cx="740767" cy="138499"/>
          </a:xfrm>
          <a:prstGeom prst="rect">
            <a:avLst/>
          </a:prstGeom>
          <a:solidFill>
            <a:schemeClr val="tx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lIns="0" tIns="0" rIns="0" bIns="0" rtlCol="0" anchor="t">
            <a:spAutoFit/>
          </a:bodyPr>
          <a:lstStyle>
            <a:defPPr>
              <a:defRPr lang="es-ES_tradnl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b="1" i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es-419" sz="900" dirty="0"/>
              <a:t>Puebla</a:t>
            </a:r>
            <a:endParaRPr lang="es-MX" sz="900" dirty="0"/>
          </a:p>
        </p:txBody>
      </p:sp>
      <p:sp>
        <p:nvSpPr>
          <p:cNvPr id="56" name="CuadroTexto 64">
            <a:extLst>
              <a:ext uri="{FF2B5EF4-FFF2-40B4-BE49-F238E27FC236}">
                <a16:creationId xmlns:a16="http://schemas.microsoft.com/office/drawing/2014/main" xmlns="" id="{E73C9B11-D62B-4A97-AE46-E37C27B00F65}"/>
              </a:ext>
            </a:extLst>
          </p:cNvPr>
          <p:cNvSpPr txBox="1"/>
          <p:nvPr/>
        </p:nvSpPr>
        <p:spPr>
          <a:xfrm>
            <a:off x="5808247" y="2794895"/>
            <a:ext cx="740767" cy="138499"/>
          </a:xfrm>
          <a:prstGeom prst="rect">
            <a:avLst/>
          </a:prstGeom>
          <a:solidFill>
            <a:schemeClr val="tx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lIns="0" tIns="0" rIns="0" bIns="0" rtlCol="0" anchor="t">
            <a:spAutoFit/>
          </a:bodyPr>
          <a:lstStyle>
            <a:defPPr>
              <a:defRPr lang="es-ES_tradnl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b="1" i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es-419" sz="900" dirty="0"/>
              <a:t>Laguna</a:t>
            </a:r>
            <a:endParaRPr lang="es-MX" sz="900" dirty="0"/>
          </a:p>
        </p:txBody>
      </p:sp>
      <p:sp>
        <p:nvSpPr>
          <p:cNvPr id="57" name="CuadroTexto 64">
            <a:extLst>
              <a:ext uri="{FF2B5EF4-FFF2-40B4-BE49-F238E27FC236}">
                <a16:creationId xmlns:a16="http://schemas.microsoft.com/office/drawing/2014/main" xmlns="" id="{C04D43A7-6E1F-494F-9E91-860C10309F5A}"/>
              </a:ext>
            </a:extLst>
          </p:cNvPr>
          <p:cNvSpPr txBox="1"/>
          <p:nvPr/>
        </p:nvSpPr>
        <p:spPr>
          <a:xfrm>
            <a:off x="5489515" y="2227728"/>
            <a:ext cx="871159" cy="138499"/>
          </a:xfrm>
          <a:prstGeom prst="rect">
            <a:avLst/>
          </a:prstGeom>
          <a:solidFill>
            <a:schemeClr val="tx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lIns="0" tIns="0" rIns="0" bIns="0" rtlCol="0" anchor="t">
            <a:spAutoFit/>
          </a:bodyPr>
          <a:lstStyle>
            <a:defPPr>
              <a:defRPr lang="es-ES_tradnl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b="1" i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es-419" sz="900" dirty="0"/>
              <a:t>Rio Escondido</a:t>
            </a:r>
            <a:endParaRPr lang="es-MX" sz="900" dirty="0"/>
          </a:p>
        </p:txBody>
      </p:sp>
      <p:sp>
        <p:nvSpPr>
          <p:cNvPr id="58" name="CuadroTexto 64">
            <a:extLst>
              <a:ext uri="{FF2B5EF4-FFF2-40B4-BE49-F238E27FC236}">
                <a16:creationId xmlns:a16="http://schemas.microsoft.com/office/drawing/2014/main" xmlns="" id="{988C362C-4DCE-4414-87F1-32C8AF3F7707}"/>
              </a:ext>
            </a:extLst>
          </p:cNvPr>
          <p:cNvSpPr txBox="1"/>
          <p:nvPr/>
        </p:nvSpPr>
        <p:spPr>
          <a:xfrm>
            <a:off x="3495253" y="2229131"/>
            <a:ext cx="740767" cy="138499"/>
          </a:xfrm>
          <a:prstGeom prst="rect">
            <a:avLst/>
          </a:prstGeom>
          <a:solidFill>
            <a:schemeClr val="tx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lIns="0" tIns="0" rIns="0" bIns="0" rtlCol="0" anchor="t">
            <a:spAutoFit/>
          </a:bodyPr>
          <a:lstStyle>
            <a:defPPr>
              <a:defRPr lang="es-ES_tradnl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b="1" i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es-419" sz="900" dirty="0"/>
              <a:t>Hermosillo</a:t>
            </a:r>
            <a:endParaRPr lang="es-MX" sz="900" dirty="0"/>
          </a:p>
        </p:txBody>
      </p:sp>
      <p:sp>
        <p:nvSpPr>
          <p:cNvPr id="59" name="CuadroTexto 64">
            <a:extLst>
              <a:ext uri="{FF2B5EF4-FFF2-40B4-BE49-F238E27FC236}">
                <a16:creationId xmlns:a16="http://schemas.microsoft.com/office/drawing/2014/main" xmlns="" id="{60E8B2A0-BF1F-4E6A-AC61-A2571A132F92}"/>
              </a:ext>
            </a:extLst>
          </p:cNvPr>
          <p:cNvSpPr txBox="1"/>
          <p:nvPr/>
        </p:nvSpPr>
        <p:spPr>
          <a:xfrm>
            <a:off x="7034099" y="3263168"/>
            <a:ext cx="740767" cy="138499"/>
          </a:xfrm>
          <a:prstGeom prst="rect">
            <a:avLst/>
          </a:prstGeom>
          <a:solidFill>
            <a:schemeClr val="tx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lIns="0" tIns="0" rIns="0" bIns="0" rtlCol="0" anchor="t">
            <a:spAutoFit/>
          </a:bodyPr>
          <a:lstStyle>
            <a:defPPr>
              <a:defRPr lang="es-ES_tradnl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b="1" i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es-419" sz="900" dirty="0"/>
              <a:t>Reynosa</a:t>
            </a:r>
            <a:endParaRPr lang="es-MX" sz="900" dirty="0"/>
          </a:p>
        </p:txBody>
      </p:sp>
      <p:sp>
        <p:nvSpPr>
          <p:cNvPr id="60" name="CuadroTexto 64">
            <a:extLst>
              <a:ext uri="{FF2B5EF4-FFF2-40B4-BE49-F238E27FC236}">
                <a16:creationId xmlns:a16="http://schemas.microsoft.com/office/drawing/2014/main" xmlns="" id="{90995AAD-BF76-4DCE-8191-2675BC1DDC40}"/>
              </a:ext>
            </a:extLst>
          </p:cNvPr>
          <p:cNvSpPr txBox="1"/>
          <p:nvPr/>
        </p:nvSpPr>
        <p:spPr>
          <a:xfrm>
            <a:off x="6003629" y="4372895"/>
            <a:ext cx="934143" cy="138499"/>
          </a:xfrm>
          <a:prstGeom prst="rect">
            <a:avLst/>
          </a:prstGeom>
          <a:solidFill>
            <a:schemeClr val="tx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lIns="0" tIns="0" rIns="0" bIns="0" rtlCol="0" anchor="t">
            <a:spAutoFit/>
          </a:bodyPr>
          <a:lstStyle>
            <a:defPPr>
              <a:defRPr lang="es-ES_tradnl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b="1" i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es-419" sz="900" dirty="0"/>
              <a:t>San Luis Potosí</a:t>
            </a:r>
            <a:endParaRPr lang="es-MX" sz="900" dirty="0"/>
          </a:p>
        </p:txBody>
      </p:sp>
      <p:sp>
        <p:nvSpPr>
          <p:cNvPr id="61" name="CuadroTexto 64">
            <a:extLst>
              <a:ext uri="{FF2B5EF4-FFF2-40B4-BE49-F238E27FC236}">
                <a16:creationId xmlns:a16="http://schemas.microsoft.com/office/drawing/2014/main" xmlns="" id="{C0508302-9AD2-4C0C-ACBA-2DB5038A9D48}"/>
              </a:ext>
            </a:extLst>
          </p:cNvPr>
          <p:cNvSpPr txBox="1"/>
          <p:nvPr/>
        </p:nvSpPr>
        <p:spPr>
          <a:xfrm>
            <a:off x="5387010" y="4172536"/>
            <a:ext cx="894379" cy="138499"/>
          </a:xfrm>
          <a:prstGeom prst="rect">
            <a:avLst/>
          </a:prstGeom>
          <a:solidFill>
            <a:schemeClr val="tx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lIns="0" tIns="0" rIns="0" bIns="0" rtlCol="0" anchor="t">
            <a:spAutoFit/>
          </a:bodyPr>
          <a:lstStyle>
            <a:defPPr>
              <a:defRPr lang="es-ES_tradnl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b="1" i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es-419" sz="900" dirty="0"/>
              <a:t>Aguascalientes</a:t>
            </a:r>
            <a:endParaRPr lang="es-MX" sz="900" dirty="0"/>
          </a:p>
        </p:txBody>
      </p:sp>
      <p:sp>
        <p:nvSpPr>
          <p:cNvPr id="62" name="CuadroTexto 64">
            <a:extLst>
              <a:ext uri="{FF2B5EF4-FFF2-40B4-BE49-F238E27FC236}">
                <a16:creationId xmlns:a16="http://schemas.microsoft.com/office/drawing/2014/main" xmlns="" id="{AE224DAA-8639-4EAB-AC65-751208BF7CF4}"/>
              </a:ext>
            </a:extLst>
          </p:cNvPr>
          <p:cNvSpPr txBox="1"/>
          <p:nvPr/>
        </p:nvSpPr>
        <p:spPr>
          <a:xfrm>
            <a:off x="5502979" y="2958619"/>
            <a:ext cx="791621" cy="138499"/>
          </a:xfrm>
          <a:prstGeom prst="rect">
            <a:avLst/>
          </a:prstGeom>
          <a:solidFill>
            <a:schemeClr val="tx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lIns="0" tIns="0" rIns="0" bIns="0" rtlCol="0" anchor="t">
            <a:spAutoFit/>
          </a:bodyPr>
          <a:lstStyle>
            <a:defPPr>
              <a:defRPr lang="es-ES_tradnl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b="1" i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es-419" sz="900" dirty="0"/>
              <a:t>Saltillo</a:t>
            </a:r>
            <a:endParaRPr lang="es-MX" sz="900" dirty="0"/>
          </a:p>
        </p:txBody>
      </p:sp>
      <p:sp>
        <p:nvSpPr>
          <p:cNvPr id="63" name="CuadroTexto 64">
            <a:extLst>
              <a:ext uri="{FF2B5EF4-FFF2-40B4-BE49-F238E27FC236}">
                <a16:creationId xmlns:a16="http://schemas.microsoft.com/office/drawing/2014/main" xmlns="" id="{869A7DC9-0A7A-487A-A599-479CCEC65B88}"/>
              </a:ext>
            </a:extLst>
          </p:cNvPr>
          <p:cNvSpPr txBox="1"/>
          <p:nvPr/>
        </p:nvSpPr>
        <p:spPr>
          <a:xfrm>
            <a:off x="6451367" y="3555695"/>
            <a:ext cx="740767" cy="138499"/>
          </a:xfrm>
          <a:prstGeom prst="rect">
            <a:avLst/>
          </a:prstGeom>
          <a:solidFill>
            <a:schemeClr val="tx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lIns="0" tIns="0" rIns="0" bIns="0" rtlCol="0" anchor="t">
            <a:spAutoFit/>
          </a:bodyPr>
          <a:lstStyle>
            <a:defPPr>
              <a:defRPr lang="es-ES_tradnl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b="1" i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es-419" sz="900" dirty="0" err="1"/>
              <a:t>Guémez</a:t>
            </a:r>
            <a:endParaRPr lang="es-MX" sz="900" dirty="0"/>
          </a:p>
        </p:txBody>
      </p:sp>
      <p:sp>
        <p:nvSpPr>
          <p:cNvPr id="64" name="CuadroTexto 64">
            <a:extLst>
              <a:ext uri="{FF2B5EF4-FFF2-40B4-BE49-F238E27FC236}">
                <a16:creationId xmlns:a16="http://schemas.microsoft.com/office/drawing/2014/main" xmlns="" id="{EC22D2D3-250C-4E20-ADF1-DA44D9F3619F}"/>
              </a:ext>
            </a:extLst>
          </p:cNvPr>
          <p:cNvSpPr txBox="1"/>
          <p:nvPr/>
        </p:nvSpPr>
        <p:spPr>
          <a:xfrm>
            <a:off x="4252692" y="1988392"/>
            <a:ext cx="740767" cy="138499"/>
          </a:xfrm>
          <a:prstGeom prst="rect">
            <a:avLst/>
          </a:prstGeom>
          <a:solidFill>
            <a:schemeClr val="tx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lIns="0" tIns="0" rIns="0" bIns="0" rtlCol="0" anchor="t">
            <a:spAutoFit/>
          </a:bodyPr>
          <a:lstStyle>
            <a:defPPr>
              <a:defRPr lang="es-ES_tradnl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b="1" i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es-419" sz="900" dirty="0"/>
              <a:t>Moctezuma</a:t>
            </a:r>
            <a:endParaRPr lang="es-MX" sz="90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31C302CC-F103-4863-8600-7B9FBF82474C}"/>
              </a:ext>
            </a:extLst>
          </p:cNvPr>
          <p:cNvSpPr txBox="1"/>
          <p:nvPr/>
        </p:nvSpPr>
        <p:spPr>
          <a:xfrm>
            <a:off x="6836238" y="6046683"/>
            <a:ext cx="1345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dirty="0">
                <a:solidFill>
                  <a:srgbClr val="2E5297"/>
                </a:solidFill>
              </a:rPr>
              <a:t>8.01 TWh</a:t>
            </a:r>
          </a:p>
          <a:p>
            <a:r>
              <a:rPr lang="es-MX" sz="1200" dirty="0">
                <a:solidFill>
                  <a:srgbClr val="2E5297"/>
                </a:solidFill>
              </a:rPr>
              <a:t>98% Intermitente</a:t>
            </a:r>
          </a:p>
          <a:p>
            <a:r>
              <a:rPr lang="es-MX" sz="1200" dirty="0">
                <a:solidFill>
                  <a:srgbClr val="2E5297"/>
                </a:solidFill>
              </a:rPr>
              <a:t>(7.83 TWh)</a:t>
            </a:r>
          </a:p>
        </p:txBody>
      </p:sp>
      <p:sp>
        <p:nvSpPr>
          <p:cNvPr id="65" name="CuadroTexto 64">
            <a:extLst>
              <a:ext uri="{FF2B5EF4-FFF2-40B4-BE49-F238E27FC236}">
                <a16:creationId xmlns:a16="http://schemas.microsoft.com/office/drawing/2014/main" xmlns="" id="{BF82F0A8-2909-478C-A5D1-748013F41B3E}"/>
              </a:ext>
            </a:extLst>
          </p:cNvPr>
          <p:cNvSpPr txBox="1"/>
          <p:nvPr/>
        </p:nvSpPr>
        <p:spPr>
          <a:xfrm>
            <a:off x="7707623" y="4356593"/>
            <a:ext cx="13452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dirty="0">
                <a:solidFill>
                  <a:srgbClr val="2E5297"/>
                </a:solidFill>
              </a:rPr>
              <a:t>7.03 TWh</a:t>
            </a:r>
          </a:p>
          <a:p>
            <a:r>
              <a:rPr lang="es-MX" sz="1200" dirty="0">
                <a:solidFill>
                  <a:srgbClr val="2E5297"/>
                </a:solidFill>
              </a:rPr>
              <a:t>17% Intermitente</a:t>
            </a:r>
          </a:p>
          <a:p>
            <a:r>
              <a:rPr lang="es-MX" sz="1200" dirty="0">
                <a:solidFill>
                  <a:srgbClr val="2E5297"/>
                </a:solidFill>
              </a:rPr>
              <a:t>(1.16 TWh)</a:t>
            </a:r>
          </a:p>
          <a:p>
            <a:endParaRPr lang="es-MX" sz="1200" dirty="0">
              <a:solidFill>
                <a:srgbClr val="2E5297"/>
              </a:solidFill>
            </a:endParaRPr>
          </a:p>
        </p:txBody>
      </p:sp>
      <p:sp>
        <p:nvSpPr>
          <p:cNvPr id="67" name="CuadroTexto 66">
            <a:extLst>
              <a:ext uri="{FF2B5EF4-FFF2-40B4-BE49-F238E27FC236}">
                <a16:creationId xmlns:a16="http://schemas.microsoft.com/office/drawing/2014/main" xmlns="" id="{1066C7AA-5339-4E24-88D5-56A3BD9617E8}"/>
              </a:ext>
            </a:extLst>
          </p:cNvPr>
          <p:cNvSpPr txBox="1"/>
          <p:nvPr/>
        </p:nvSpPr>
        <p:spPr>
          <a:xfrm>
            <a:off x="5592532" y="1420184"/>
            <a:ext cx="1345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dirty="0">
                <a:solidFill>
                  <a:srgbClr val="2E5297"/>
                </a:solidFill>
              </a:rPr>
              <a:t>6.26 TWh</a:t>
            </a:r>
          </a:p>
          <a:p>
            <a:r>
              <a:rPr lang="es-MX" sz="1200" dirty="0">
                <a:solidFill>
                  <a:srgbClr val="2E5297"/>
                </a:solidFill>
              </a:rPr>
              <a:t>18% Intermitente</a:t>
            </a:r>
          </a:p>
          <a:p>
            <a:r>
              <a:rPr lang="es-MX" sz="1200" dirty="0">
                <a:solidFill>
                  <a:srgbClr val="2E5297"/>
                </a:solidFill>
              </a:rPr>
              <a:t>(1.12 TWh)</a:t>
            </a:r>
          </a:p>
        </p:txBody>
      </p:sp>
      <p:sp>
        <p:nvSpPr>
          <p:cNvPr id="69" name="CuadroTexto 68">
            <a:extLst>
              <a:ext uri="{FF2B5EF4-FFF2-40B4-BE49-F238E27FC236}">
                <a16:creationId xmlns:a16="http://schemas.microsoft.com/office/drawing/2014/main" xmlns="" id="{721A3A8E-8E74-4264-8CAE-6C13153944B5}"/>
              </a:ext>
            </a:extLst>
          </p:cNvPr>
          <p:cNvSpPr txBox="1"/>
          <p:nvPr/>
        </p:nvSpPr>
        <p:spPr>
          <a:xfrm>
            <a:off x="2698467" y="902056"/>
            <a:ext cx="1345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dirty="0">
                <a:solidFill>
                  <a:srgbClr val="2E5297"/>
                </a:solidFill>
              </a:rPr>
              <a:t>5.72 TWh</a:t>
            </a:r>
          </a:p>
          <a:p>
            <a:r>
              <a:rPr lang="es-MX" sz="1200" dirty="0">
                <a:solidFill>
                  <a:srgbClr val="2E5297"/>
                </a:solidFill>
              </a:rPr>
              <a:t>39% Intermitente</a:t>
            </a:r>
          </a:p>
          <a:p>
            <a:r>
              <a:rPr lang="es-MX" sz="1200" dirty="0">
                <a:solidFill>
                  <a:srgbClr val="2E5297"/>
                </a:solidFill>
              </a:rPr>
              <a:t>(2.26 TWh)</a:t>
            </a:r>
          </a:p>
        </p:txBody>
      </p:sp>
      <p:sp>
        <p:nvSpPr>
          <p:cNvPr id="70" name="CuadroTexto 69">
            <a:extLst>
              <a:ext uri="{FF2B5EF4-FFF2-40B4-BE49-F238E27FC236}">
                <a16:creationId xmlns:a16="http://schemas.microsoft.com/office/drawing/2014/main" xmlns="" id="{FA7C17EE-CAA4-44CD-8EEA-001B992EF45F}"/>
              </a:ext>
            </a:extLst>
          </p:cNvPr>
          <p:cNvSpPr txBox="1"/>
          <p:nvPr/>
        </p:nvSpPr>
        <p:spPr>
          <a:xfrm>
            <a:off x="4473845" y="4901104"/>
            <a:ext cx="1345240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s-MX" sz="1200" dirty="0">
                <a:solidFill>
                  <a:srgbClr val="2E5297"/>
                </a:solidFill>
              </a:rPr>
              <a:t>4.45 TWh</a:t>
            </a:r>
          </a:p>
          <a:p>
            <a:r>
              <a:rPr lang="es-MX" sz="1200" dirty="0">
                <a:solidFill>
                  <a:srgbClr val="2E5297"/>
                </a:solidFill>
              </a:rPr>
              <a:t>62% Intermitente</a:t>
            </a:r>
          </a:p>
          <a:p>
            <a:r>
              <a:rPr lang="es-MX" sz="1200" dirty="0">
                <a:solidFill>
                  <a:srgbClr val="2E5297"/>
                </a:solidFill>
              </a:rPr>
              <a:t>(2.77 TWh)</a:t>
            </a:r>
          </a:p>
        </p:txBody>
      </p:sp>
      <p:sp>
        <p:nvSpPr>
          <p:cNvPr id="71" name="CuadroTexto 70">
            <a:extLst>
              <a:ext uri="{FF2B5EF4-FFF2-40B4-BE49-F238E27FC236}">
                <a16:creationId xmlns:a16="http://schemas.microsoft.com/office/drawing/2014/main" xmlns="" id="{FFCF3D3D-F328-40F6-B2A0-03B842A37FD6}"/>
              </a:ext>
            </a:extLst>
          </p:cNvPr>
          <p:cNvSpPr txBox="1"/>
          <p:nvPr/>
        </p:nvSpPr>
        <p:spPr>
          <a:xfrm>
            <a:off x="3624758" y="4335201"/>
            <a:ext cx="1430200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s-MX" sz="1200" dirty="0">
                <a:solidFill>
                  <a:srgbClr val="2E5297"/>
                </a:solidFill>
              </a:rPr>
              <a:t>3.31 TWh</a:t>
            </a:r>
          </a:p>
          <a:p>
            <a:r>
              <a:rPr lang="es-MX" sz="1200" dirty="0">
                <a:solidFill>
                  <a:srgbClr val="2E5297"/>
                </a:solidFill>
              </a:rPr>
              <a:t>100% Intermitente</a:t>
            </a:r>
          </a:p>
        </p:txBody>
      </p:sp>
      <p:sp>
        <p:nvSpPr>
          <p:cNvPr id="7" name="Flecha: a la derecha 6">
            <a:extLst>
              <a:ext uri="{FF2B5EF4-FFF2-40B4-BE49-F238E27FC236}">
                <a16:creationId xmlns:a16="http://schemas.microsoft.com/office/drawing/2014/main" xmlns="" id="{34E44188-D0DA-4E42-B743-CF22B641305F}"/>
              </a:ext>
            </a:extLst>
          </p:cNvPr>
          <p:cNvSpPr/>
          <p:nvPr/>
        </p:nvSpPr>
        <p:spPr>
          <a:xfrm rot="16200000">
            <a:off x="5883210" y="2050970"/>
            <a:ext cx="227556" cy="9700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2" name="Flecha: a la derecha 71">
            <a:extLst>
              <a:ext uri="{FF2B5EF4-FFF2-40B4-BE49-F238E27FC236}">
                <a16:creationId xmlns:a16="http://schemas.microsoft.com/office/drawing/2014/main" xmlns="" id="{1AEFDB14-DC23-4029-8AA0-08C1A65B59F5}"/>
              </a:ext>
            </a:extLst>
          </p:cNvPr>
          <p:cNvSpPr/>
          <p:nvPr/>
        </p:nvSpPr>
        <p:spPr>
          <a:xfrm>
            <a:off x="7769536" y="3260512"/>
            <a:ext cx="594077" cy="12221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3" name="Flecha: a la derecha 72">
            <a:extLst>
              <a:ext uri="{FF2B5EF4-FFF2-40B4-BE49-F238E27FC236}">
                <a16:creationId xmlns:a16="http://schemas.microsoft.com/office/drawing/2014/main" xmlns="" id="{44AF53DC-439A-421E-A7F5-49F5FBA39F3F}"/>
              </a:ext>
            </a:extLst>
          </p:cNvPr>
          <p:cNvSpPr/>
          <p:nvPr/>
        </p:nvSpPr>
        <p:spPr>
          <a:xfrm>
            <a:off x="7459476" y="4613882"/>
            <a:ext cx="230747" cy="10204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4" name="Flecha: a la derecha 73">
            <a:extLst>
              <a:ext uri="{FF2B5EF4-FFF2-40B4-BE49-F238E27FC236}">
                <a16:creationId xmlns:a16="http://schemas.microsoft.com/office/drawing/2014/main" xmlns="" id="{F1EB930A-AB5F-44C6-8B5C-2868E6F7459A}"/>
              </a:ext>
            </a:extLst>
          </p:cNvPr>
          <p:cNvSpPr/>
          <p:nvPr/>
        </p:nvSpPr>
        <p:spPr>
          <a:xfrm rot="19892121">
            <a:off x="6518404" y="2576904"/>
            <a:ext cx="594077" cy="12221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5" name="Flecha: a la derecha 74">
            <a:extLst>
              <a:ext uri="{FF2B5EF4-FFF2-40B4-BE49-F238E27FC236}">
                <a16:creationId xmlns:a16="http://schemas.microsoft.com/office/drawing/2014/main" xmlns="" id="{38D78466-BA6F-45CE-9E19-C673E4D7A3C3}"/>
              </a:ext>
            </a:extLst>
          </p:cNvPr>
          <p:cNvSpPr/>
          <p:nvPr/>
        </p:nvSpPr>
        <p:spPr>
          <a:xfrm rot="5400000">
            <a:off x="7374000" y="5810138"/>
            <a:ext cx="463598" cy="10379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6" name="Flecha: a la derecha 75">
            <a:extLst>
              <a:ext uri="{FF2B5EF4-FFF2-40B4-BE49-F238E27FC236}">
                <a16:creationId xmlns:a16="http://schemas.microsoft.com/office/drawing/2014/main" xmlns="" id="{38ABECAF-4BD6-4A57-8480-951376455F56}"/>
              </a:ext>
            </a:extLst>
          </p:cNvPr>
          <p:cNvSpPr/>
          <p:nvPr/>
        </p:nvSpPr>
        <p:spPr>
          <a:xfrm rot="7400868">
            <a:off x="5356175" y="4752264"/>
            <a:ext cx="802115" cy="13773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7" name="Flecha: a la derecha 76">
            <a:extLst>
              <a:ext uri="{FF2B5EF4-FFF2-40B4-BE49-F238E27FC236}">
                <a16:creationId xmlns:a16="http://schemas.microsoft.com/office/drawing/2014/main" xmlns="" id="{31923581-E7CC-47A8-BA8A-65DFD73574BB}"/>
              </a:ext>
            </a:extLst>
          </p:cNvPr>
          <p:cNvSpPr/>
          <p:nvPr/>
        </p:nvSpPr>
        <p:spPr>
          <a:xfrm rot="8796537">
            <a:off x="4754396" y="4363494"/>
            <a:ext cx="642747" cy="100088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8" name="Flecha: a la derecha 77">
            <a:extLst>
              <a:ext uri="{FF2B5EF4-FFF2-40B4-BE49-F238E27FC236}">
                <a16:creationId xmlns:a16="http://schemas.microsoft.com/office/drawing/2014/main" xmlns="" id="{99999FCB-E617-4262-9C44-BCF459DD43D1}"/>
              </a:ext>
            </a:extLst>
          </p:cNvPr>
          <p:cNvSpPr/>
          <p:nvPr/>
        </p:nvSpPr>
        <p:spPr>
          <a:xfrm rot="14645419">
            <a:off x="3244845" y="1788458"/>
            <a:ext cx="761669" cy="12272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0" name="Flecha: a la derecha 79">
            <a:extLst>
              <a:ext uri="{FF2B5EF4-FFF2-40B4-BE49-F238E27FC236}">
                <a16:creationId xmlns:a16="http://schemas.microsoft.com/office/drawing/2014/main" xmlns="" id="{C72ECDB1-6DEE-4A6D-9074-E6C680DCC9BD}"/>
              </a:ext>
            </a:extLst>
          </p:cNvPr>
          <p:cNvSpPr/>
          <p:nvPr/>
        </p:nvSpPr>
        <p:spPr>
          <a:xfrm rot="21203852">
            <a:off x="6284758" y="2899939"/>
            <a:ext cx="1011852" cy="11695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1" name="CuadroTexto 80">
            <a:extLst>
              <a:ext uri="{FF2B5EF4-FFF2-40B4-BE49-F238E27FC236}">
                <a16:creationId xmlns:a16="http://schemas.microsoft.com/office/drawing/2014/main" xmlns="" id="{D269CE62-D722-4D29-BCC7-2FE831D6B355}"/>
              </a:ext>
            </a:extLst>
          </p:cNvPr>
          <p:cNvSpPr txBox="1"/>
          <p:nvPr/>
        </p:nvSpPr>
        <p:spPr>
          <a:xfrm>
            <a:off x="7667847" y="3622673"/>
            <a:ext cx="1430200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s-MX" sz="1200" dirty="0">
                <a:solidFill>
                  <a:srgbClr val="2E5297"/>
                </a:solidFill>
              </a:rPr>
              <a:t>2.00 TWh</a:t>
            </a:r>
          </a:p>
          <a:p>
            <a:r>
              <a:rPr lang="es-MX" sz="1200" dirty="0">
                <a:solidFill>
                  <a:srgbClr val="2E5297"/>
                </a:solidFill>
              </a:rPr>
              <a:t>100% Intermitente</a:t>
            </a:r>
          </a:p>
        </p:txBody>
      </p:sp>
      <p:sp>
        <p:nvSpPr>
          <p:cNvPr id="82" name="CuadroTexto 81">
            <a:extLst>
              <a:ext uri="{FF2B5EF4-FFF2-40B4-BE49-F238E27FC236}">
                <a16:creationId xmlns:a16="http://schemas.microsoft.com/office/drawing/2014/main" xmlns="" id="{9C5274E4-D06A-4FA8-A9D6-4674537B5BF4}"/>
              </a:ext>
            </a:extLst>
          </p:cNvPr>
          <p:cNvSpPr txBox="1"/>
          <p:nvPr/>
        </p:nvSpPr>
        <p:spPr>
          <a:xfrm>
            <a:off x="4150239" y="1016547"/>
            <a:ext cx="1430200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s-MX" sz="1200" dirty="0">
                <a:solidFill>
                  <a:srgbClr val="2E5297"/>
                </a:solidFill>
              </a:rPr>
              <a:t>1.14 TWh</a:t>
            </a:r>
          </a:p>
          <a:p>
            <a:r>
              <a:rPr lang="es-MX" sz="1200" dirty="0">
                <a:solidFill>
                  <a:srgbClr val="2E5297"/>
                </a:solidFill>
              </a:rPr>
              <a:t>100% Intermitente</a:t>
            </a:r>
          </a:p>
        </p:txBody>
      </p:sp>
      <p:sp>
        <p:nvSpPr>
          <p:cNvPr id="84" name="Flecha: a la derecha 83">
            <a:extLst>
              <a:ext uri="{FF2B5EF4-FFF2-40B4-BE49-F238E27FC236}">
                <a16:creationId xmlns:a16="http://schemas.microsoft.com/office/drawing/2014/main" xmlns="" id="{38E240C1-B76E-42ED-ABF8-9D640138EEA5}"/>
              </a:ext>
            </a:extLst>
          </p:cNvPr>
          <p:cNvSpPr/>
          <p:nvPr/>
        </p:nvSpPr>
        <p:spPr>
          <a:xfrm>
            <a:off x="7202602" y="3593872"/>
            <a:ext cx="594077" cy="12221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5" name="Flecha: a la derecha 84">
            <a:extLst>
              <a:ext uri="{FF2B5EF4-FFF2-40B4-BE49-F238E27FC236}">
                <a16:creationId xmlns:a16="http://schemas.microsoft.com/office/drawing/2014/main" xmlns="" id="{03621521-5C5C-47DA-B3BA-08C0990D127A}"/>
              </a:ext>
            </a:extLst>
          </p:cNvPr>
          <p:cNvSpPr/>
          <p:nvPr/>
        </p:nvSpPr>
        <p:spPr>
          <a:xfrm rot="16200000">
            <a:off x="4387532" y="1653984"/>
            <a:ext cx="549232" cy="10317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pSp>
        <p:nvGrpSpPr>
          <p:cNvPr id="50" name="Grupo 49">
            <a:extLst>
              <a:ext uri="{FF2B5EF4-FFF2-40B4-BE49-F238E27FC236}">
                <a16:creationId xmlns:a16="http://schemas.microsoft.com/office/drawing/2014/main" xmlns="" id="{BAD9CBEB-D0E0-4C96-B08E-BC72E6CA5AC8}"/>
              </a:ext>
            </a:extLst>
          </p:cNvPr>
          <p:cNvGrpSpPr/>
          <p:nvPr/>
        </p:nvGrpSpPr>
        <p:grpSpPr>
          <a:xfrm>
            <a:off x="4993459" y="3981379"/>
            <a:ext cx="392138" cy="224093"/>
            <a:chOff x="4944124" y="3991809"/>
            <a:chExt cx="392138" cy="224093"/>
          </a:xfrm>
        </p:grpSpPr>
        <p:sp>
          <p:nvSpPr>
            <p:cNvPr id="51" name="64 Elipse">
              <a:extLst>
                <a:ext uri="{FF2B5EF4-FFF2-40B4-BE49-F238E27FC236}">
                  <a16:creationId xmlns:a16="http://schemas.microsoft.com/office/drawing/2014/main" xmlns="" id="{BC976B5D-2194-46CF-9A07-CBF0CF6B5F5F}"/>
                </a:ext>
              </a:extLst>
            </p:cNvPr>
            <p:cNvSpPr/>
            <p:nvPr/>
          </p:nvSpPr>
          <p:spPr>
            <a:xfrm>
              <a:off x="5017663" y="3991809"/>
              <a:ext cx="229229" cy="224093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s-MX" sz="3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2" name="CuadroTexto 70">
              <a:extLst>
                <a:ext uri="{FF2B5EF4-FFF2-40B4-BE49-F238E27FC236}">
                  <a16:creationId xmlns:a16="http://schemas.microsoft.com/office/drawing/2014/main" xmlns="" id="{AC9BE6FB-A9EC-46F5-8724-63619578DA6E}"/>
                </a:ext>
              </a:extLst>
            </p:cNvPr>
            <p:cNvSpPr txBox="1"/>
            <p:nvPr/>
          </p:nvSpPr>
          <p:spPr>
            <a:xfrm>
              <a:off x="4944124" y="4003943"/>
              <a:ext cx="392138" cy="207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s-MX" sz="75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54</a:t>
              </a:r>
            </a:p>
          </p:txBody>
        </p:sp>
      </p:grpSp>
      <p:grpSp>
        <p:nvGrpSpPr>
          <p:cNvPr id="54" name="Grupo 53">
            <a:extLst>
              <a:ext uri="{FF2B5EF4-FFF2-40B4-BE49-F238E27FC236}">
                <a16:creationId xmlns:a16="http://schemas.microsoft.com/office/drawing/2014/main" xmlns="" id="{85067DA1-8A5F-44E8-89A6-3137411DD150}"/>
              </a:ext>
            </a:extLst>
          </p:cNvPr>
          <p:cNvGrpSpPr/>
          <p:nvPr/>
        </p:nvGrpSpPr>
        <p:grpSpPr>
          <a:xfrm>
            <a:off x="6368038" y="2406388"/>
            <a:ext cx="306495" cy="230807"/>
            <a:chOff x="6106985" y="2510148"/>
            <a:chExt cx="306495" cy="230807"/>
          </a:xfrm>
        </p:grpSpPr>
        <p:sp>
          <p:nvSpPr>
            <p:cNvPr id="83" name="64 Elipse">
              <a:extLst>
                <a:ext uri="{FF2B5EF4-FFF2-40B4-BE49-F238E27FC236}">
                  <a16:creationId xmlns:a16="http://schemas.microsoft.com/office/drawing/2014/main" xmlns="" id="{D11B3C7F-CA36-4313-A1F2-704C5AD5DA6A}"/>
                </a:ext>
              </a:extLst>
            </p:cNvPr>
            <p:cNvSpPr/>
            <p:nvPr/>
          </p:nvSpPr>
          <p:spPr>
            <a:xfrm>
              <a:off x="6153123" y="2510148"/>
              <a:ext cx="229229" cy="224093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s-MX" sz="3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6" name="CuadroTexto 76">
              <a:extLst>
                <a:ext uri="{FF2B5EF4-FFF2-40B4-BE49-F238E27FC236}">
                  <a16:creationId xmlns:a16="http://schemas.microsoft.com/office/drawing/2014/main" xmlns="" id="{8ED00A38-3E7B-4CDA-B0BC-E5FE3726D72C}"/>
                </a:ext>
              </a:extLst>
            </p:cNvPr>
            <p:cNvSpPr txBox="1"/>
            <p:nvPr/>
          </p:nvSpPr>
          <p:spPr>
            <a:xfrm>
              <a:off x="6106985" y="2533206"/>
              <a:ext cx="306495" cy="207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>
                <a:defRPr/>
              </a:pPr>
              <a:r>
                <a:rPr lang="es-MX" sz="75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83</a:t>
              </a:r>
            </a:p>
          </p:txBody>
        </p:sp>
      </p:grpSp>
      <p:grpSp>
        <p:nvGrpSpPr>
          <p:cNvPr id="15" name="Grupo 14">
            <a:extLst>
              <a:ext uri="{FF2B5EF4-FFF2-40B4-BE49-F238E27FC236}">
                <a16:creationId xmlns:a16="http://schemas.microsoft.com/office/drawing/2014/main" xmlns="" id="{F234EA77-91FE-449C-A4F7-78282532B653}"/>
              </a:ext>
            </a:extLst>
          </p:cNvPr>
          <p:cNvGrpSpPr/>
          <p:nvPr/>
        </p:nvGrpSpPr>
        <p:grpSpPr>
          <a:xfrm>
            <a:off x="4320249" y="2398389"/>
            <a:ext cx="367408" cy="224093"/>
            <a:chOff x="4320249" y="2221100"/>
            <a:chExt cx="367408" cy="224093"/>
          </a:xfrm>
        </p:grpSpPr>
        <p:sp>
          <p:nvSpPr>
            <p:cNvPr id="88" name="64 Elipse">
              <a:extLst>
                <a:ext uri="{FF2B5EF4-FFF2-40B4-BE49-F238E27FC236}">
                  <a16:creationId xmlns:a16="http://schemas.microsoft.com/office/drawing/2014/main" xmlns="" id="{084184F7-0DBA-48C0-A13B-959C76290A4A}"/>
                </a:ext>
              </a:extLst>
            </p:cNvPr>
            <p:cNvSpPr/>
            <p:nvPr/>
          </p:nvSpPr>
          <p:spPr>
            <a:xfrm>
              <a:off x="4398943" y="2221100"/>
              <a:ext cx="229229" cy="224093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rgbClr val="E4781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s-MX" sz="3000" b="1">
                <a:solidFill>
                  <a:schemeClr val="tx1"/>
                </a:solidFill>
                <a:latin typeface="Calibri" panose="020F0502020204030204"/>
              </a:endParaRPr>
            </a:p>
          </p:txBody>
        </p:sp>
        <p:sp>
          <p:nvSpPr>
            <p:cNvPr id="89" name="CuadroTexto 82">
              <a:extLst>
                <a:ext uri="{FF2B5EF4-FFF2-40B4-BE49-F238E27FC236}">
                  <a16:creationId xmlns:a16="http://schemas.microsoft.com/office/drawing/2014/main" xmlns="" id="{16BAF32F-11B9-42FA-B90F-C1C27C375528}"/>
                </a:ext>
              </a:extLst>
            </p:cNvPr>
            <p:cNvSpPr txBox="1"/>
            <p:nvPr/>
          </p:nvSpPr>
          <p:spPr>
            <a:xfrm>
              <a:off x="4320249" y="2236735"/>
              <a:ext cx="367408" cy="20774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 defTabSz="685800">
                <a:defRPr/>
              </a:pPr>
              <a:r>
                <a:rPr lang="es-ES" sz="75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183</a:t>
              </a:r>
              <a:endParaRPr lang="es-MX" sz="7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90" name="Grupo 89">
            <a:extLst>
              <a:ext uri="{FF2B5EF4-FFF2-40B4-BE49-F238E27FC236}">
                <a16:creationId xmlns:a16="http://schemas.microsoft.com/office/drawing/2014/main" xmlns="" id="{5A270B43-C0E1-42A7-AF10-DC2678332F7E}"/>
              </a:ext>
            </a:extLst>
          </p:cNvPr>
          <p:cNvGrpSpPr/>
          <p:nvPr/>
        </p:nvGrpSpPr>
        <p:grpSpPr>
          <a:xfrm>
            <a:off x="5464211" y="3042978"/>
            <a:ext cx="306495" cy="230148"/>
            <a:chOff x="5434994" y="3133566"/>
            <a:chExt cx="306495" cy="230148"/>
          </a:xfrm>
        </p:grpSpPr>
        <p:sp>
          <p:nvSpPr>
            <p:cNvPr id="91" name="64 Elipse">
              <a:extLst>
                <a:ext uri="{FF2B5EF4-FFF2-40B4-BE49-F238E27FC236}">
                  <a16:creationId xmlns:a16="http://schemas.microsoft.com/office/drawing/2014/main" xmlns="" id="{35E58A96-7AD0-4552-AED1-F97F385022C3}"/>
                </a:ext>
              </a:extLst>
            </p:cNvPr>
            <p:cNvSpPr/>
            <p:nvPr/>
          </p:nvSpPr>
          <p:spPr>
            <a:xfrm>
              <a:off x="5472086" y="3133566"/>
              <a:ext cx="229229" cy="224093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s-MX" sz="3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2" name="CuadroTexto 70">
              <a:extLst>
                <a:ext uri="{FF2B5EF4-FFF2-40B4-BE49-F238E27FC236}">
                  <a16:creationId xmlns:a16="http://schemas.microsoft.com/office/drawing/2014/main" xmlns="" id="{EB413F22-AEFE-4C16-B0C4-C1DE5A66FBD2}"/>
                </a:ext>
              </a:extLst>
            </p:cNvPr>
            <p:cNvSpPr txBox="1"/>
            <p:nvPr/>
          </p:nvSpPr>
          <p:spPr>
            <a:xfrm>
              <a:off x="5434994" y="3155965"/>
              <a:ext cx="306495" cy="207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>
                <a:defRPr/>
              </a:pPr>
              <a:r>
                <a:rPr lang="es-MX" sz="75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76</a:t>
              </a:r>
            </a:p>
          </p:txBody>
        </p:sp>
      </p:grpSp>
      <p:grpSp>
        <p:nvGrpSpPr>
          <p:cNvPr id="93" name="Grupo 92">
            <a:extLst>
              <a:ext uri="{FF2B5EF4-FFF2-40B4-BE49-F238E27FC236}">
                <a16:creationId xmlns:a16="http://schemas.microsoft.com/office/drawing/2014/main" xmlns="" id="{71D3D3A3-C6F0-4676-B6E1-9E4DE00C090C}"/>
              </a:ext>
            </a:extLst>
          </p:cNvPr>
          <p:cNvGrpSpPr/>
          <p:nvPr/>
        </p:nvGrpSpPr>
        <p:grpSpPr>
          <a:xfrm>
            <a:off x="7354489" y="4151688"/>
            <a:ext cx="229229" cy="226360"/>
            <a:chOff x="7083962" y="4002569"/>
            <a:chExt cx="229229" cy="226360"/>
          </a:xfrm>
        </p:grpSpPr>
        <p:sp>
          <p:nvSpPr>
            <p:cNvPr id="94" name="64 Elipse">
              <a:extLst>
                <a:ext uri="{FF2B5EF4-FFF2-40B4-BE49-F238E27FC236}">
                  <a16:creationId xmlns:a16="http://schemas.microsoft.com/office/drawing/2014/main" xmlns="" id="{150028A0-E95B-44AB-B917-1CF0CDA982D0}"/>
                </a:ext>
              </a:extLst>
            </p:cNvPr>
            <p:cNvSpPr/>
            <p:nvPr/>
          </p:nvSpPr>
          <p:spPr>
            <a:xfrm>
              <a:off x="7083962" y="4004836"/>
              <a:ext cx="229229" cy="224093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s-MX" sz="3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5" name="CuadroTexto 70">
              <a:extLst>
                <a:ext uri="{FF2B5EF4-FFF2-40B4-BE49-F238E27FC236}">
                  <a16:creationId xmlns:a16="http://schemas.microsoft.com/office/drawing/2014/main" xmlns="" id="{A066C4AF-F74C-40A5-A0A3-76408C95CF24}"/>
                </a:ext>
              </a:extLst>
            </p:cNvPr>
            <p:cNvSpPr txBox="1"/>
            <p:nvPr/>
          </p:nvSpPr>
          <p:spPr>
            <a:xfrm>
              <a:off x="7117500" y="4002569"/>
              <a:ext cx="157132" cy="207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s-MX" sz="75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</a:p>
          </p:txBody>
        </p:sp>
      </p:grpSp>
      <p:grpSp>
        <p:nvGrpSpPr>
          <p:cNvPr id="96" name="Grupo 95">
            <a:extLst>
              <a:ext uri="{FF2B5EF4-FFF2-40B4-BE49-F238E27FC236}">
                <a16:creationId xmlns:a16="http://schemas.microsoft.com/office/drawing/2014/main" xmlns="" id="{6599ED2D-4E7B-4A82-96A4-1E04CA7B72E5}"/>
              </a:ext>
            </a:extLst>
          </p:cNvPr>
          <p:cNvGrpSpPr/>
          <p:nvPr/>
        </p:nvGrpSpPr>
        <p:grpSpPr>
          <a:xfrm>
            <a:off x="6243537" y="3316160"/>
            <a:ext cx="335366" cy="224093"/>
            <a:chOff x="6002701" y="3342915"/>
            <a:chExt cx="335366" cy="224093"/>
          </a:xfrm>
        </p:grpSpPr>
        <p:sp>
          <p:nvSpPr>
            <p:cNvPr id="97" name="64 Elipse">
              <a:extLst>
                <a:ext uri="{FF2B5EF4-FFF2-40B4-BE49-F238E27FC236}">
                  <a16:creationId xmlns:a16="http://schemas.microsoft.com/office/drawing/2014/main" xmlns="" id="{8B3D036A-96DC-443C-8901-703358A14EEB}"/>
                </a:ext>
              </a:extLst>
            </p:cNvPr>
            <p:cNvSpPr/>
            <p:nvPr/>
          </p:nvSpPr>
          <p:spPr>
            <a:xfrm>
              <a:off x="6068481" y="3342915"/>
              <a:ext cx="229229" cy="224093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s-MX" sz="3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8" name="CuadroTexto 70">
              <a:extLst>
                <a:ext uri="{FF2B5EF4-FFF2-40B4-BE49-F238E27FC236}">
                  <a16:creationId xmlns:a16="http://schemas.microsoft.com/office/drawing/2014/main" xmlns="" id="{BC83FB1C-43D1-4535-85CA-B96A6B308771}"/>
                </a:ext>
              </a:extLst>
            </p:cNvPr>
            <p:cNvSpPr txBox="1"/>
            <p:nvPr/>
          </p:nvSpPr>
          <p:spPr>
            <a:xfrm>
              <a:off x="6002701" y="3345133"/>
              <a:ext cx="335366" cy="207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s-MX" sz="75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</a:p>
          </p:txBody>
        </p:sp>
      </p:grpSp>
      <p:grpSp>
        <p:nvGrpSpPr>
          <p:cNvPr id="99" name="Grupo 98">
            <a:extLst>
              <a:ext uri="{FF2B5EF4-FFF2-40B4-BE49-F238E27FC236}">
                <a16:creationId xmlns:a16="http://schemas.microsoft.com/office/drawing/2014/main" xmlns="" id="{5C899E38-640C-47A6-922A-B0D696344D8B}"/>
              </a:ext>
            </a:extLst>
          </p:cNvPr>
          <p:cNvGrpSpPr/>
          <p:nvPr/>
        </p:nvGrpSpPr>
        <p:grpSpPr>
          <a:xfrm>
            <a:off x="6260232" y="3713236"/>
            <a:ext cx="306495" cy="227463"/>
            <a:chOff x="6019396" y="3739991"/>
            <a:chExt cx="306495" cy="227463"/>
          </a:xfrm>
        </p:grpSpPr>
        <p:sp>
          <p:nvSpPr>
            <p:cNvPr id="100" name="64 Elipse">
              <a:extLst>
                <a:ext uri="{FF2B5EF4-FFF2-40B4-BE49-F238E27FC236}">
                  <a16:creationId xmlns:a16="http://schemas.microsoft.com/office/drawing/2014/main" xmlns="" id="{3010C3E7-E739-461D-A776-A0D3181E80BD}"/>
                </a:ext>
              </a:extLst>
            </p:cNvPr>
            <p:cNvSpPr/>
            <p:nvPr/>
          </p:nvSpPr>
          <p:spPr>
            <a:xfrm>
              <a:off x="6072734" y="3739991"/>
              <a:ext cx="229229" cy="224093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s-MX" sz="3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1" name="CuadroTexto 76">
              <a:extLst>
                <a:ext uri="{FF2B5EF4-FFF2-40B4-BE49-F238E27FC236}">
                  <a16:creationId xmlns:a16="http://schemas.microsoft.com/office/drawing/2014/main" xmlns="" id="{DC19806A-1854-4424-87D2-1CF271270708}"/>
                </a:ext>
              </a:extLst>
            </p:cNvPr>
            <p:cNvSpPr txBox="1"/>
            <p:nvPr/>
          </p:nvSpPr>
          <p:spPr>
            <a:xfrm>
              <a:off x="6019396" y="3759705"/>
              <a:ext cx="306495" cy="207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>
                <a:defRPr/>
              </a:pPr>
              <a:r>
                <a:rPr lang="es-MX" sz="75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90</a:t>
              </a:r>
            </a:p>
          </p:txBody>
        </p:sp>
      </p:grpSp>
      <p:grpSp>
        <p:nvGrpSpPr>
          <p:cNvPr id="102" name="Grupo 101">
            <a:extLst>
              <a:ext uri="{FF2B5EF4-FFF2-40B4-BE49-F238E27FC236}">
                <a16:creationId xmlns:a16="http://schemas.microsoft.com/office/drawing/2014/main" xmlns="" id="{161B0AE8-14EE-4283-BD71-61F45960CADB}"/>
              </a:ext>
            </a:extLst>
          </p:cNvPr>
          <p:cNvGrpSpPr/>
          <p:nvPr/>
        </p:nvGrpSpPr>
        <p:grpSpPr>
          <a:xfrm>
            <a:off x="8677327" y="5192073"/>
            <a:ext cx="367408" cy="227463"/>
            <a:chOff x="7929896" y="5050820"/>
            <a:chExt cx="367408" cy="227463"/>
          </a:xfrm>
        </p:grpSpPr>
        <p:sp>
          <p:nvSpPr>
            <p:cNvPr id="103" name="64 Elipse">
              <a:extLst>
                <a:ext uri="{FF2B5EF4-FFF2-40B4-BE49-F238E27FC236}">
                  <a16:creationId xmlns:a16="http://schemas.microsoft.com/office/drawing/2014/main" xmlns="" id="{3CBFE1EC-095E-4D7C-BB03-E78D291C179C}"/>
                </a:ext>
              </a:extLst>
            </p:cNvPr>
            <p:cNvSpPr/>
            <p:nvPr/>
          </p:nvSpPr>
          <p:spPr>
            <a:xfrm>
              <a:off x="8013688" y="5050820"/>
              <a:ext cx="229229" cy="224093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s-MX" sz="3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4" name="CuadroTexto 76">
              <a:extLst>
                <a:ext uri="{FF2B5EF4-FFF2-40B4-BE49-F238E27FC236}">
                  <a16:creationId xmlns:a16="http://schemas.microsoft.com/office/drawing/2014/main" xmlns="" id="{62E3601F-0416-4EE8-9793-7F4F6BBFD347}"/>
                </a:ext>
              </a:extLst>
            </p:cNvPr>
            <p:cNvSpPr txBox="1"/>
            <p:nvPr/>
          </p:nvSpPr>
          <p:spPr>
            <a:xfrm>
              <a:off x="7929896" y="5070534"/>
              <a:ext cx="367408" cy="20774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 defTabSz="685800">
                <a:defRPr/>
              </a:pPr>
              <a:r>
                <a:rPr lang="es-MX" sz="75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106</a:t>
              </a:r>
            </a:p>
          </p:txBody>
        </p:sp>
      </p:grpSp>
      <p:grpSp>
        <p:nvGrpSpPr>
          <p:cNvPr id="105" name="Grupo 104">
            <a:extLst>
              <a:ext uri="{FF2B5EF4-FFF2-40B4-BE49-F238E27FC236}">
                <a16:creationId xmlns:a16="http://schemas.microsoft.com/office/drawing/2014/main" xmlns="" id="{F88AD5DA-69B9-4538-BBD4-CBF11E1339E9}"/>
              </a:ext>
            </a:extLst>
          </p:cNvPr>
          <p:cNvGrpSpPr/>
          <p:nvPr/>
        </p:nvGrpSpPr>
        <p:grpSpPr>
          <a:xfrm>
            <a:off x="2254558" y="1858691"/>
            <a:ext cx="367408" cy="227463"/>
            <a:chOff x="2748572" y="2092537"/>
            <a:chExt cx="367408" cy="227463"/>
          </a:xfrm>
        </p:grpSpPr>
        <p:sp>
          <p:nvSpPr>
            <p:cNvPr id="106" name="64 Elipse">
              <a:extLst>
                <a:ext uri="{FF2B5EF4-FFF2-40B4-BE49-F238E27FC236}">
                  <a16:creationId xmlns:a16="http://schemas.microsoft.com/office/drawing/2014/main" xmlns="" id="{EB6978DB-EB7A-4F6E-9B15-B1D84DDFA266}"/>
                </a:ext>
              </a:extLst>
            </p:cNvPr>
            <p:cNvSpPr/>
            <p:nvPr/>
          </p:nvSpPr>
          <p:spPr>
            <a:xfrm>
              <a:off x="2832365" y="2092537"/>
              <a:ext cx="229229" cy="224093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rgbClr val="E4781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s-MX" sz="300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7" name="CuadroTexto 76">
              <a:extLst>
                <a:ext uri="{FF2B5EF4-FFF2-40B4-BE49-F238E27FC236}">
                  <a16:creationId xmlns:a16="http://schemas.microsoft.com/office/drawing/2014/main" xmlns="" id="{984F1E8C-F9E1-43A3-8BE7-ADA18E16D623}"/>
                </a:ext>
              </a:extLst>
            </p:cNvPr>
            <p:cNvSpPr txBox="1"/>
            <p:nvPr/>
          </p:nvSpPr>
          <p:spPr>
            <a:xfrm>
              <a:off x="2748572" y="2112251"/>
              <a:ext cx="367408" cy="20774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 defTabSz="685800">
                <a:defRPr/>
              </a:pPr>
              <a:r>
                <a:rPr lang="es-MX" sz="75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135</a:t>
              </a:r>
            </a:p>
          </p:txBody>
        </p:sp>
      </p:grpSp>
      <p:grpSp>
        <p:nvGrpSpPr>
          <p:cNvPr id="108" name="Grupo 107">
            <a:extLst>
              <a:ext uri="{FF2B5EF4-FFF2-40B4-BE49-F238E27FC236}">
                <a16:creationId xmlns:a16="http://schemas.microsoft.com/office/drawing/2014/main" xmlns="" id="{846134B1-5A6E-4BD1-9020-6233CFAE6807}"/>
              </a:ext>
            </a:extLst>
          </p:cNvPr>
          <p:cNvGrpSpPr/>
          <p:nvPr/>
        </p:nvGrpSpPr>
        <p:grpSpPr>
          <a:xfrm>
            <a:off x="6235522" y="4516664"/>
            <a:ext cx="229229" cy="231231"/>
            <a:chOff x="5973400" y="4452715"/>
            <a:chExt cx="229229" cy="231231"/>
          </a:xfrm>
        </p:grpSpPr>
        <p:sp>
          <p:nvSpPr>
            <p:cNvPr id="109" name="64 Elipse">
              <a:extLst>
                <a:ext uri="{FF2B5EF4-FFF2-40B4-BE49-F238E27FC236}">
                  <a16:creationId xmlns:a16="http://schemas.microsoft.com/office/drawing/2014/main" xmlns="" id="{C6AF5364-2B8E-4A21-BC4E-248734662459}"/>
                </a:ext>
              </a:extLst>
            </p:cNvPr>
            <p:cNvSpPr/>
            <p:nvPr/>
          </p:nvSpPr>
          <p:spPr>
            <a:xfrm>
              <a:off x="5973400" y="4452715"/>
              <a:ext cx="229229" cy="224093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s-MX" sz="3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0" name="CuadroTexto 70">
              <a:extLst>
                <a:ext uri="{FF2B5EF4-FFF2-40B4-BE49-F238E27FC236}">
                  <a16:creationId xmlns:a16="http://schemas.microsoft.com/office/drawing/2014/main" xmlns="" id="{DF9B164D-B199-4AB4-BCCE-FA986226E5DF}"/>
                </a:ext>
              </a:extLst>
            </p:cNvPr>
            <p:cNvSpPr txBox="1"/>
            <p:nvPr/>
          </p:nvSpPr>
          <p:spPr>
            <a:xfrm>
              <a:off x="6008017" y="4476197"/>
              <a:ext cx="157132" cy="207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s-MX" sz="75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endParaRPr lang="es-MX" sz="75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11" name="Grupo 110">
            <a:extLst>
              <a:ext uri="{FF2B5EF4-FFF2-40B4-BE49-F238E27FC236}">
                <a16:creationId xmlns:a16="http://schemas.microsoft.com/office/drawing/2014/main" xmlns="" id="{AE9A8924-39AC-4DCF-A0AE-01B7D23D6424}"/>
              </a:ext>
            </a:extLst>
          </p:cNvPr>
          <p:cNvGrpSpPr/>
          <p:nvPr/>
        </p:nvGrpSpPr>
        <p:grpSpPr>
          <a:xfrm>
            <a:off x="5101386" y="2646990"/>
            <a:ext cx="264056" cy="224093"/>
            <a:chOff x="5072169" y="2737578"/>
            <a:chExt cx="264056" cy="224093"/>
          </a:xfrm>
        </p:grpSpPr>
        <p:sp>
          <p:nvSpPr>
            <p:cNvPr id="112" name="64 Elipse">
              <a:extLst>
                <a:ext uri="{FF2B5EF4-FFF2-40B4-BE49-F238E27FC236}">
                  <a16:creationId xmlns:a16="http://schemas.microsoft.com/office/drawing/2014/main" xmlns="" id="{5264F2A6-7B03-4607-92A9-7A75B9B1779B}"/>
                </a:ext>
              </a:extLst>
            </p:cNvPr>
            <p:cNvSpPr/>
            <p:nvPr/>
          </p:nvSpPr>
          <p:spPr>
            <a:xfrm>
              <a:off x="5106996" y="2737578"/>
              <a:ext cx="229229" cy="224093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s-MX" sz="3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3" name="CuadroTexto 76">
              <a:extLst>
                <a:ext uri="{FF2B5EF4-FFF2-40B4-BE49-F238E27FC236}">
                  <a16:creationId xmlns:a16="http://schemas.microsoft.com/office/drawing/2014/main" xmlns="" id="{5643E65C-FC0E-418A-96AD-2E91015E1C23}"/>
                </a:ext>
              </a:extLst>
            </p:cNvPr>
            <p:cNvSpPr txBox="1"/>
            <p:nvPr/>
          </p:nvSpPr>
          <p:spPr>
            <a:xfrm>
              <a:off x="5072169" y="2757514"/>
              <a:ext cx="260329" cy="184666"/>
            </a:xfrm>
            <a:prstGeom prst="rect">
              <a:avLst/>
            </a:prstGeom>
            <a:noFill/>
          </p:spPr>
          <p:txBody>
            <a:bodyPr wrap="none" lIns="68580" tIns="34290" rIns="68580" bIns="34290" rtlCol="0" anchor="t">
              <a:spAutoFit/>
            </a:bodyPr>
            <a:lstStyle/>
            <a:p>
              <a:pPr algn="ctr" defTabSz="685800">
                <a:defRPr/>
              </a:pPr>
              <a:r>
                <a:rPr lang="es-ES" sz="750" b="1" dirty="0">
                  <a:solidFill>
                    <a:prstClr val="black"/>
                  </a:solidFill>
                  <a:latin typeface="Tahoma"/>
                  <a:ea typeface="Tahoma"/>
                  <a:cs typeface="Tahoma"/>
                </a:rPr>
                <a:t>53</a:t>
              </a:r>
              <a:endParaRPr lang="es-MX" sz="75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14" name="Grupo 113">
            <a:extLst>
              <a:ext uri="{FF2B5EF4-FFF2-40B4-BE49-F238E27FC236}">
                <a16:creationId xmlns:a16="http://schemas.microsoft.com/office/drawing/2014/main" xmlns="" id="{6D68DC0A-822B-4C08-B439-094F68C5128E}"/>
              </a:ext>
            </a:extLst>
          </p:cNvPr>
          <p:cNvGrpSpPr/>
          <p:nvPr/>
        </p:nvGrpSpPr>
        <p:grpSpPr>
          <a:xfrm>
            <a:off x="6520544" y="2938218"/>
            <a:ext cx="306495" cy="224093"/>
            <a:chOff x="6231719" y="2985022"/>
            <a:chExt cx="306495" cy="224093"/>
          </a:xfrm>
        </p:grpSpPr>
        <p:sp>
          <p:nvSpPr>
            <p:cNvPr id="115" name="64 Elipse">
              <a:extLst>
                <a:ext uri="{FF2B5EF4-FFF2-40B4-BE49-F238E27FC236}">
                  <a16:creationId xmlns:a16="http://schemas.microsoft.com/office/drawing/2014/main" xmlns="" id="{5B0E2427-0675-4146-8322-0A847D9101CF}"/>
                </a:ext>
              </a:extLst>
            </p:cNvPr>
            <p:cNvSpPr/>
            <p:nvPr/>
          </p:nvSpPr>
          <p:spPr>
            <a:xfrm>
              <a:off x="6269890" y="2985022"/>
              <a:ext cx="229229" cy="224093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s-MX" sz="3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6" name="CuadroTexto 76">
              <a:extLst>
                <a:ext uri="{FF2B5EF4-FFF2-40B4-BE49-F238E27FC236}">
                  <a16:creationId xmlns:a16="http://schemas.microsoft.com/office/drawing/2014/main" xmlns="" id="{E1EB4531-33CF-4E76-876E-BC9CE8BC51B8}"/>
                </a:ext>
              </a:extLst>
            </p:cNvPr>
            <p:cNvSpPr txBox="1"/>
            <p:nvPr/>
          </p:nvSpPr>
          <p:spPr>
            <a:xfrm>
              <a:off x="6231719" y="2999024"/>
              <a:ext cx="306495" cy="207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>
                <a:defRPr/>
              </a:pPr>
              <a:r>
                <a:rPr lang="es-MX" sz="75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</a:p>
          </p:txBody>
        </p:sp>
      </p:grpSp>
      <p:grpSp>
        <p:nvGrpSpPr>
          <p:cNvPr id="117" name="Grupo 116">
            <a:extLst>
              <a:ext uri="{FF2B5EF4-FFF2-40B4-BE49-F238E27FC236}">
                <a16:creationId xmlns:a16="http://schemas.microsoft.com/office/drawing/2014/main" xmlns="" id="{033B9773-F9C0-4080-954F-5844F0D65A5D}"/>
              </a:ext>
            </a:extLst>
          </p:cNvPr>
          <p:cNvGrpSpPr/>
          <p:nvPr/>
        </p:nvGrpSpPr>
        <p:grpSpPr>
          <a:xfrm>
            <a:off x="7963277" y="5507613"/>
            <a:ext cx="367408" cy="227463"/>
            <a:chOff x="7440806" y="5274913"/>
            <a:chExt cx="367408" cy="227463"/>
          </a:xfrm>
        </p:grpSpPr>
        <p:sp>
          <p:nvSpPr>
            <p:cNvPr id="118" name="64 Elipse">
              <a:extLst>
                <a:ext uri="{FF2B5EF4-FFF2-40B4-BE49-F238E27FC236}">
                  <a16:creationId xmlns:a16="http://schemas.microsoft.com/office/drawing/2014/main" xmlns="" id="{AF05F070-9C23-4380-BAD2-C667132952DD}"/>
                </a:ext>
              </a:extLst>
            </p:cNvPr>
            <p:cNvSpPr/>
            <p:nvPr/>
          </p:nvSpPr>
          <p:spPr>
            <a:xfrm>
              <a:off x="7524595" y="5274913"/>
              <a:ext cx="229229" cy="224093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rgbClr val="E4781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s-MX" sz="300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9" name="CuadroTexto 76">
              <a:extLst>
                <a:ext uri="{FF2B5EF4-FFF2-40B4-BE49-F238E27FC236}">
                  <a16:creationId xmlns:a16="http://schemas.microsoft.com/office/drawing/2014/main" xmlns="" id="{A73D43D0-8B7F-4225-926F-1BC2B67F6081}"/>
                </a:ext>
              </a:extLst>
            </p:cNvPr>
            <p:cNvSpPr txBox="1"/>
            <p:nvPr/>
          </p:nvSpPr>
          <p:spPr>
            <a:xfrm>
              <a:off x="7440806" y="5294627"/>
              <a:ext cx="367408" cy="20774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 defTabSz="685800">
                <a:defRPr/>
              </a:pPr>
              <a:r>
                <a:rPr lang="es-MX" sz="75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190</a:t>
              </a:r>
            </a:p>
          </p:txBody>
        </p:sp>
      </p:grpSp>
      <p:grpSp>
        <p:nvGrpSpPr>
          <p:cNvPr id="120" name="Grupo 119">
            <a:extLst>
              <a:ext uri="{FF2B5EF4-FFF2-40B4-BE49-F238E27FC236}">
                <a16:creationId xmlns:a16="http://schemas.microsoft.com/office/drawing/2014/main" xmlns="" id="{3E3553C0-9C24-4925-96E0-68842EEC2EA8}"/>
              </a:ext>
            </a:extLst>
          </p:cNvPr>
          <p:cNvGrpSpPr/>
          <p:nvPr/>
        </p:nvGrpSpPr>
        <p:grpSpPr>
          <a:xfrm>
            <a:off x="8642839" y="5643715"/>
            <a:ext cx="229229" cy="224093"/>
            <a:chOff x="7977639" y="5484435"/>
            <a:chExt cx="229229" cy="224093"/>
          </a:xfrm>
        </p:grpSpPr>
        <p:sp>
          <p:nvSpPr>
            <p:cNvPr id="121" name="64 Elipse">
              <a:extLst>
                <a:ext uri="{FF2B5EF4-FFF2-40B4-BE49-F238E27FC236}">
                  <a16:creationId xmlns:a16="http://schemas.microsoft.com/office/drawing/2014/main" xmlns="" id="{336520C8-74D4-41AB-9AB9-CC335BF876B6}"/>
                </a:ext>
              </a:extLst>
            </p:cNvPr>
            <p:cNvSpPr/>
            <p:nvPr/>
          </p:nvSpPr>
          <p:spPr>
            <a:xfrm>
              <a:off x="7977639" y="5484435"/>
              <a:ext cx="229229" cy="224093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s-MX" sz="3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2" name="CuadroTexto 70">
              <a:extLst>
                <a:ext uri="{FF2B5EF4-FFF2-40B4-BE49-F238E27FC236}">
                  <a16:creationId xmlns:a16="http://schemas.microsoft.com/office/drawing/2014/main" xmlns="" id="{1BD2464A-5CA0-49C8-85B5-570B8C48DFBF}"/>
                </a:ext>
              </a:extLst>
            </p:cNvPr>
            <p:cNvSpPr txBox="1"/>
            <p:nvPr/>
          </p:nvSpPr>
          <p:spPr>
            <a:xfrm>
              <a:off x="8013687" y="5499006"/>
              <a:ext cx="157132" cy="207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s-MX" sz="75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</a:p>
          </p:txBody>
        </p:sp>
      </p:grpSp>
      <p:grpSp>
        <p:nvGrpSpPr>
          <p:cNvPr id="123" name="Grupo 122">
            <a:extLst>
              <a:ext uri="{FF2B5EF4-FFF2-40B4-BE49-F238E27FC236}">
                <a16:creationId xmlns:a16="http://schemas.microsoft.com/office/drawing/2014/main" xmlns="" id="{807C0397-DEEB-43B8-8286-26BC7EA78EB3}"/>
              </a:ext>
            </a:extLst>
          </p:cNvPr>
          <p:cNvGrpSpPr/>
          <p:nvPr/>
        </p:nvGrpSpPr>
        <p:grpSpPr>
          <a:xfrm>
            <a:off x="2292877" y="1584373"/>
            <a:ext cx="306495" cy="227463"/>
            <a:chOff x="2786891" y="1818219"/>
            <a:chExt cx="306495" cy="227463"/>
          </a:xfrm>
        </p:grpSpPr>
        <p:sp>
          <p:nvSpPr>
            <p:cNvPr id="124" name="64 Elipse">
              <a:extLst>
                <a:ext uri="{FF2B5EF4-FFF2-40B4-BE49-F238E27FC236}">
                  <a16:creationId xmlns:a16="http://schemas.microsoft.com/office/drawing/2014/main" xmlns="" id="{4C35BD94-C642-44D8-AE93-132C61110228}"/>
                </a:ext>
              </a:extLst>
            </p:cNvPr>
            <p:cNvSpPr/>
            <p:nvPr/>
          </p:nvSpPr>
          <p:spPr>
            <a:xfrm>
              <a:off x="2840229" y="1818219"/>
              <a:ext cx="229229" cy="224093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s-MX" sz="3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5" name="CuadroTexto 76">
              <a:extLst>
                <a:ext uri="{FF2B5EF4-FFF2-40B4-BE49-F238E27FC236}">
                  <a16:creationId xmlns:a16="http://schemas.microsoft.com/office/drawing/2014/main" xmlns="" id="{D1D75DC3-6686-4820-AF96-44FB9468C41A}"/>
                </a:ext>
              </a:extLst>
            </p:cNvPr>
            <p:cNvSpPr txBox="1"/>
            <p:nvPr/>
          </p:nvSpPr>
          <p:spPr>
            <a:xfrm>
              <a:off x="2786891" y="1837933"/>
              <a:ext cx="306495" cy="207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>
                <a:defRPr/>
              </a:pPr>
              <a:r>
                <a:rPr lang="es-MX" sz="75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92</a:t>
              </a:r>
            </a:p>
          </p:txBody>
        </p:sp>
      </p:grpSp>
      <p:grpSp>
        <p:nvGrpSpPr>
          <p:cNvPr id="126" name="Grupo 125">
            <a:extLst>
              <a:ext uri="{FF2B5EF4-FFF2-40B4-BE49-F238E27FC236}">
                <a16:creationId xmlns:a16="http://schemas.microsoft.com/office/drawing/2014/main" xmlns="" id="{6D6A5BFE-D9B0-4DAE-895B-B0F8E364D908}"/>
              </a:ext>
            </a:extLst>
          </p:cNvPr>
          <p:cNvGrpSpPr/>
          <p:nvPr/>
        </p:nvGrpSpPr>
        <p:grpSpPr>
          <a:xfrm>
            <a:off x="4205090" y="2913010"/>
            <a:ext cx="260329" cy="224093"/>
            <a:chOff x="4363169" y="2996724"/>
            <a:chExt cx="260329" cy="224093"/>
          </a:xfrm>
        </p:grpSpPr>
        <p:sp>
          <p:nvSpPr>
            <p:cNvPr id="127" name="64 Elipse">
              <a:extLst>
                <a:ext uri="{FF2B5EF4-FFF2-40B4-BE49-F238E27FC236}">
                  <a16:creationId xmlns:a16="http://schemas.microsoft.com/office/drawing/2014/main" xmlns="" id="{87DC8DDC-E8D0-4444-AC21-B0BB4D2FCAF3}"/>
                </a:ext>
              </a:extLst>
            </p:cNvPr>
            <p:cNvSpPr/>
            <p:nvPr/>
          </p:nvSpPr>
          <p:spPr>
            <a:xfrm>
              <a:off x="4378720" y="2996724"/>
              <a:ext cx="229229" cy="224093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s-MX" sz="3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8" name="CuadroTexto 76">
              <a:extLst>
                <a:ext uri="{FF2B5EF4-FFF2-40B4-BE49-F238E27FC236}">
                  <a16:creationId xmlns:a16="http://schemas.microsoft.com/office/drawing/2014/main" xmlns="" id="{27C1AB42-9770-4FA0-B030-228F4C2A0FF1}"/>
                </a:ext>
              </a:extLst>
            </p:cNvPr>
            <p:cNvSpPr txBox="1"/>
            <p:nvPr/>
          </p:nvSpPr>
          <p:spPr>
            <a:xfrm>
              <a:off x="4363169" y="3015769"/>
              <a:ext cx="260329" cy="184666"/>
            </a:xfrm>
            <a:prstGeom prst="rect">
              <a:avLst/>
            </a:prstGeom>
            <a:noFill/>
          </p:spPr>
          <p:txBody>
            <a:bodyPr wrap="none" lIns="68580" tIns="34290" rIns="68580" bIns="34290" rtlCol="0" anchor="t">
              <a:spAutoFit/>
            </a:bodyPr>
            <a:lstStyle/>
            <a:p>
              <a:pPr algn="ctr" defTabSz="685800">
                <a:defRPr/>
              </a:pPr>
              <a:r>
                <a:rPr lang="es-MX" sz="75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68</a:t>
              </a:r>
            </a:p>
          </p:txBody>
        </p:sp>
      </p:grpSp>
      <p:grpSp>
        <p:nvGrpSpPr>
          <p:cNvPr id="129" name="Grupo 128">
            <a:extLst>
              <a:ext uri="{FF2B5EF4-FFF2-40B4-BE49-F238E27FC236}">
                <a16:creationId xmlns:a16="http://schemas.microsoft.com/office/drawing/2014/main" xmlns="" id="{86BF49E5-F277-44AD-90AB-0B4E02283887}"/>
              </a:ext>
            </a:extLst>
          </p:cNvPr>
          <p:cNvGrpSpPr/>
          <p:nvPr/>
        </p:nvGrpSpPr>
        <p:grpSpPr>
          <a:xfrm>
            <a:off x="9677391" y="4724613"/>
            <a:ext cx="229229" cy="224093"/>
            <a:chOff x="8774803" y="4579620"/>
            <a:chExt cx="229229" cy="224093"/>
          </a:xfrm>
        </p:grpSpPr>
        <p:sp>
          <p:nvSpPr>
            <p:cNvPr id="130" name="64 Elipse">
              <a:extLst>
                <a:ext uri="{FF2B5EF4-FFF2-40B4-BE49-F238E27FC236}">
                  <a16:creationId xmlns:a16="http://schemas.microsoft.com/office/drawing/2014/main" xmlns="" id="{A34F32EB-A874-4E28-9E77-686D8C5F2538}"/>
                </a:ext>
              </a:extLst>
            </p:cNvPr>
            <p:cNvSpPr/>
            <p:nvPr/>
          </p:nvSpPr>
          <p:spPr>
            <a:xfrm>
              <a:off x="8774803" y="4579620"/>
              <a:ext cx="229229" cy="224093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s-MX" sz="3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1" name="CuadroTexto 70">
              <a:extLst>
                <a:ext uri="{FF2B5EF4-FFF2-40B4-BE49-F238E27FC236}">
                  <a16:creationId xmlns:a16="http://schemas.microsoft.com/office/drawing/2014/main" xmlns="" id="{82F0CC0A-2E24-4469-9532-B040AA3CD7A3}"/>
                </a:ext>
              </a:extLst>
            </p:cNvPr>
            <p:cNvSpPr txBox="1"/>
            <p:nvPr/>
          </p:nvSpPr>
          <p:spPr>
            <a:xfrm>
              <a:off x="8810851" y="4594192"/>
              <a:ext cx="157132" cy="207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s-MX" sz="75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</a:p>
          </p:txBody>
        </p:sp>
      </p:grpSp>
      <p:sp>
        <p:nvSpPr>
          <p:cNvPr id="135" name="CuadroTexto 134">
            <a:extLst>
              <a:ext uri="{FF2B5EF4-FFF2-40B4-BE49-F238E27FC236}">
                <a16:creationId xmlns:a16="http://schemas.microsoft.com/office/drawing/2014/main" xmlns="" id="{5EAC673F-1DDB-476A-A8BF-051F5F74CA46}"/>
              </a:ext>
            </a:extLst>
          </p:cNvPr>
          <p:cNvSpPr txBox="1"/>
          <p:nvPr/>
        </p:nvSpPr>
        <p:spPr>
          <a:xfrm>
            <a:off x="6873233" y="1765256"/>
            <a:ext cx="1345240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s-MX" sz="1200" dirty="0">
                <a:solidFill>
                  <a:srgbClr val="2E5297"/>
                </a:solidFill>
              </a:rPr>
              <a:t>6.69 TWh</a:t>
            </a:r>
          </a:p>
          <a:p>
            <a:r>
              <a:rPr lang="es-MX" sz="1200" dirty="0">
                <a:solidFill>
                  <a:srgbClr val="2E5297"/>
                </a:solidFill>
              </a:rPr>
              <a:t>38% Intermitente</a:t>
            </a:r>
          </a:p>
          <a:p>
            <a:r>
              <a:rPr lang="es-MX" sz="1200" dirty="0">
                <a:solidFill>
                  <a:srgbClr val="2E5297"/>
                </a:solidFill>
              </a:rPr>
              <a:t>(2.53 TWh)</a:t>
            </a:r>
          </a:p>
        </p:txBody>
      </p:sp>
      <p:sp>
        <p:nvSpPr>
          <p:cNvPr id="136" name="CuadroTexto 135">
            <a:extLst>
              <a:ext uri="{FF2B5EF4-FFF2-40B4-BE49-F238E27FC236}">
                <a16:creationId xmlns:a16="http://schemas.microsoft.com/office/drawing/2014/main" xmlns="" id="{94D8D241-66C5-4356-9B2E-E1F855D6E7F5}"/>
              </a:ext>
            </a:extLst>
          </p:cNvPr>
          <p:cNvSpPr txBox="1"/>
          <p:nvPr/>
        </p:nvSpPr>
        <p:spPr>
          <a:xfrm>
            <a:off x="7250390" y="2482919"/>
            <a:ext cx="1345240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s-MX" sz="1200" dirty="0">
                <a:solidFill>
                  <a:srgbClr val="2E5297"/>
                </a:solidFill>
              </a:rPr>
              <a:t>2.43 TWh</a:t>
            </a:r>
          </a:p>
          <a:p>
            <a:r>
              <a:rPr lang="es-MX" sz="1200" dirty="0">
                <a:solidFill>
                  <a:srgbClr val="2E5297"/>
                </a:solidFill>
              </a:rPr>
              <a:t>71% Intermitente</a:t>
            </a:r>
          </a:p>
          <a:p>
            <a:r>
              <a:rPr lang="es-MX" sz="1200" dirty="0">
                <a:solidFill>
                  <a:srgbClr val="2E5297"/>
                </a:solidFill>
              </a:rPr>
              <a:t>(1.73 TWh)</a:t>
            </a:r>
          </a:p>
        </p:txBody>
      </p:sp>
      <p:sp>
        <p:nvSpPr>
          <p:cNvPr id="137" name="CuadroTexto 136">
            <a:extLst>
              <a:ext uri="{FF2B5EF4-FFF2-40B4-BE49-F238E27FC236}">
                <a16:creationId xmlns:a16="http://schemas.microsoft.com/office/drawing/2014/main" xmlns="" id="{0B9C7728-A5DE-444C-9B2F-FAF96249B606}"/>
              </a:ext>
            </a:extLst>
          </p:cNvPr>
          <p:cNvSpPr txBox="1"/>
          <p:nvPr/>
        </p:nvSpPr>
        <p:spPr>
          <a:xfrm>
            <a:off x="8382013" y="2981035"/>
            <a:ext cx="1345240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s-MX" sz="1200" dirty="0">
                <a:solidFill>
                  <a:srgbClr val="2E5297"/>
                </a:solidFill>
              </a:rPr>
              <a:t>4.94 TWh</a:t>
            </a:r>
          </a:p>
          <a:p>
            <a:r>
              <a:rPr lang="es-MX" sz="1200" dirty="0">
                <a:solidFill>
                  <a:srgbClr val="2E5297"/>
                </a:solidFill>
              </a:rPr>
              <a:t>99% Intermitente</a:t>
            </a:r>
          </a:p>
          <a:p>
            <a:r>
              <a:rPr lang="es-MX" sz="1200" dirty="0">
                <a:solidFill>
                  <a:srgbClr val="2E5297"/>
                </a:solidFill>
              </a:rPr>
              <a:t>(4.88 TWh)</a:t>
            </a:r>
          </a:p>
        </p:txBody>
      </p:sp>
      <p:sp>
        <p:nvSpPr>
          <p:cNvPr id="132" name="CuadroTexto 131">
            <a:extLst>
              <a:ext uri="{FF2B5EF4-FFF2-40B4-BE49-F238E27FC236}">
                <a16:creationId xmlns:a16="http://schemas.microsoft.com/office/drawing/2014/main" xmlns="" id="{5B6D2BEC-F31A-4FAD-A72C-0B6EE49DA268}"/>
              </a:ext>
            </a:extLst>
          </p:cNvPr>
          <p:cNvSpPr txBox="1"/>
          <p:nvPr/>
        </p:nvSpPr>
        <p:spPr>
          <a:xfrm>
            <a:off x="3676262" y="52591"/>
            <a:ext cx="706327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s-MX" sz="1600" dirty="0">
                <a:solidFill>
                  <a:srgbClr val="008C5D"/>
                </a:solidFill>
              </a:rPr>
              <a:t>Desde 2014 hasta 2018 se realizaron tres </a:t>
            </a:r>
            <a:r>
              <a:rPr lang="es-MX" sz="1600" b="1" dirty="0">
                <a:solidFill>
                  <a:srgbClr val="008C5D"/>
                </a:solidFill>
              </a:rPr>
              <a:t>Subastas a Largo Plazo </a:t>
            </a:r>
            <a:r>
              <a:rPr lang="es-MX" sz="1600" dirty="0">
                <a:solidFill>
                  <a:srgbClr val="008C5D"/>
                </a:solidFill>
              </a:rPr>
              <a:t>las cuales </a:t>
            </a:r>
            <a:r>
              <a:rPr lang="es-MX" sz="1600" b="1" dirty="0">
                <a:solidFill>
                  <a:srgbClr val="008C5D"/>
                </a:solidFill>
              </a:rPr>
              <a:t>e</a:t>
            </a:r>
            <a:r>
              <a:rPr lang="es-MX" sz="1600" dirty="0">
                <a:solidFill>
                  <a:srgbClr val="008C5D"/>
                </a:solidFill>
              </a:rPr>
              <a:t>stán instaladas en las zonas con mayor concentración de generación intermitente lo que afecta la confiabilidad.</a:t>
            </a:r>
          </a:p>
        </p:txBody>
      </p:sp>
      <p:sp>
        <p:nvSpPr>
          <p:cNvPr id="134" name="CuadroTexto 133">
            <a:extLst>
              <a:ext uri="{FF2B5EF4-FFF2-40B4-BE49-F238E27FC236}">
                <a16:creationId xmlns:a16="http://schemas.microsoft.com/office/drawing/2014/main" xmlns="" id="{9BCDA4A5-E9E6-4307-978F-ADF451287DBE}"/>
              </a:ext>
            </a:extLst>
          </p:cNvPr>
          <p:cNvSpPr txBox="1"/>
          <p:nvPr/>
        </p:nvSpPr>
        <p:spPr>
          <a:xfrm>
            <a:off x="169678" y="3356211"/>
            <a:ext cx="3140521" cy="3406061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pPr algn="just">
              <a:spcAft>
                <a:spcPts val="2000"/>
              </a:spcAft>
            </a:pPr>
            <a:r>
              <a:rPr lang="es-MX" sz="1400" dirty="0"/>
              <a:t>La asignación de subastas se realizó por precio, sin priorizar criterios de planeación del Sistema Eléctrico, ni condiciones de la Red Nacional de Transmisión.</a:t>
            </a:r>
          </a:p>
          <a:p>
            <a:pPr algn="just">
              <a:spcAft>
                <a:spcPts val="2000"/>
              </a:spcAft>
            </a:pPr>
            <a:r>
              <a:rPr lang="es-MX" sz="1400" dirty="0"/>
              <a:t>No entregan generación ni potencia cuando mas lo requiere el sistema; demanda máxima diaria.</a:t>
            </a:r>
          </a:p>
          <a:p>
            <a:pPr algn="just">
              <a:spcAft>
                <a:spcPts val="2000"/>
              </a:spcAft>
            </a:pPr>
            <a:r>
              <a:rPr lang="es-MX" sz="1400" dirty="0"/>
              <a:t>El precio real pagado por Suministro Básico incluye la energía (precio de subasta), </a:t>
            </a:r>
            <a:r>
              <a:rPr lang="es-MX" sz="1400" b="1" dirty="0"/>
              <a:t>más potencia, más Certificados de energías limpias</a:t>
            </a:r>
            <a:r>
              <a:rPr lang="es-MX" sz="1400" dirty="0"/>
              <a:t>, lo cual triplica el costo.</a:t>
            </a: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xmlns="" id="{19EE51B7-CBA0-4A3B-8CE1-E9D419F8DFE8}"/>
              </a:ext>
            </a:extLst>
          </p:cNvPr>
          <p:cNvSpPr/>
          <p:nvPr/>
        </p:nvSpPr>
        <p:spPr>
          <a:xfrm>
            <a:off x="4009279" y="951392"/>
            <a:ext cx="1539645" cy="62812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MX" sz="2000" dirty="0">
              <a:solidFill>
                <a:schemeClr val="tx1"/>
              </a:solidFill>
            </a:endParaRPr>
          </a:p>
        </p:txBody>
      </p:sp>
      <p:sp>
        <p:nvSpPr>
          <p:cNvPr id="138" name="Elipse 137">
            <a:extLst>
              <a:ext uri="{FF2B5EF4-FFF2-40B4-BE49-F238E27FC236}">
                <a16:creationId xmlns:a16="http://schemas.microsoft.com/office/drawing/2014/main" xmlns="" id="{A8C2251D-BF67-48E7-B0DF-0B5C46B9E9E4}"/>
              </a:ext>
            </a:extLst>
          </p:cNvPr>
          <p:cNvSpPr/>
          <p:nvPr/>
        </p:nvSpPr>
        <p:spPr>
          <a:xfrm>
            <a:off x="8276295" y="2906805"/>
            <a:ext cx="1539645" cy="78738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MX" sz="2000" dirty="0">
              <a:solidFill>
                <a:schemeClr val="tx1"/>
              </a:solidFill>
            </a:endParaRPr>
          </a:p>
        </p:txBody>
      </p:sp>
      <p:sp>
        <p:nvSpPr>
          <p:cNvPr id="139" name="Elipse 138">
            <a:extLst>
              <a:ext uri="{FF2B5EF4-FFF2-40B4-BE49-F238E27FC236}">
                <a16:creationId xmlns:a16="http://schemas.microsoft.com/office/drawing/2014/main" xmlns="" id="{9656B12A-5E2B-4C27-B2B1-4E1193C275DA}"/>
              </a:ext>
            </a:extLst>
          </p:cNvPr>
          <p:cNvSpPr/>
          <p:nvPr/>
        </p:nvSpPr>
        <p:spPr>
          <a:xfrm>
            <a:off x="7175962" y="2401143"/>
            <a:ext cx="1445889" cy="80258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MX" sz="2000" dirty="0">
              <a:solidFill>
                <a:schemeClr val="tx1"/>
              </a:solidFill>
            </a:endParaRPr>
          </a:p>
        </p:txBody>
      </p:sp>
      <p:sp>
        <p:nvSpPr>
          <p:cNvPr id="140" name="Elipse 139">
            <a:extLst>
              <a:ext uri="{FF2B5EF4-FFF2-40B4-BE49-F238E27FC236}">
                <a16:creationId xmlns:a16="http://schemas.microsoft.com/office/drawing/2014/main" xmlns="" id="{AFF566B6-B7A5-4267-8539-2FED5DBBAE9E}"/>
              </a:ext>
            </a:extLst>
          </p:cNvPr>
          <p:cNvSpPr/>
          <p:nvPr/>
        </p:nvSpPr>
        <p:spPr>
          <a:xfrm>
            <a:off x="2438119" y="880462"/>
            <a:ext cx="1539645" cy="62812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MX" sz="2000" dirty="0">
              <a:solidFill>
                <a:schemeClr val="tx1"/>
              </a:solidFill>
            </a:endParaRPr>
          </a:p>
        </p:txBody>
      </p:sp>
      <p:sp>
        <p:nvSpPr>
          <p:cNvPr id="141" name="Elipse 140">
            <a:extLst>
              <a:ext uri="{FF2B5EF4-FFF2-40B4-BE49-F238E27FC236}">
                <a16:creationId xmlns:a16="http://schemas.microsoft.com/office/drawing/2014/main" xmlns="" id="{4596281D-4923-427D-95E7-41E7D9B0AFE8}"/>
              </a:ext>
            </a:extLst>
          </p:cNvPr>
          <p:cNvSpPr/>
          <p:nvPr/>
        </p:nvSpPr>
        <p:spPr>
          <a:xfrm>
            <a:off x="7615899" y="3526127"/>
            <a:ext cx="1539645" cy="67513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MX" sz="2000" dirty="0">
              <a:solidFill>
                <a:schemeClr val="tx1"/>
              </a:solidFill>
            </a:endParaRPr>
          </a:p>
        </p:txBody>
      </p:sp>
      <p:sp>
        <p:nvSpPr>
          <p:cNvPr id="142" name="Elipse 141">
            <a:extLst>
              <a:ext uri="{FF2B5EF4-FFF2-40B4-BE49-F238E27FC236}">
                <a16:creationId xmlns:a16="http://schemas.microsoft.com/office/drawing/2014/main" xmlns="" id="{8FE8DAFB-C616-49EB-9D31-D74BC058EDCD}"/>
              </a:ext>
            </a:extLst>
          </p:cNvPr>
          <p:cNvSpPr/>
          <p:nvPr/>
        </p:nvSpPr>
        <p:spPr>
          <a:xfrm>
            <a:off x="3519617" y="4150648"/>
            <a:ext cx="1539645" cy="78738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MX" sz="2000" dirty="0">
              <a:solidFill>
                <a:schemeClr val="tx1"/>
              </a:solidFill>
            </a:endParaRPr>
          </a:p>
        </p:txBody>
      </p:sp>
      <p:sp>
        <p:nvSpPr>
          <p:cNvPr id="143" name="Elipse 142">
            <a:extLst>
              <a:ext uri="{FF2B5EF4-FFF2-40B4-BE49-F238E27FC236}">
                <a16:creationId xmlns:a16="http://schemas.microsoft.com/office/drawing/2014/main" xmlns="" id="{F3DE00D8-8C34-4FD1-9034-00A3AC77E2BC}"/>
              </a:ext>
            </a:extLst>
          </p:cNvPr>
          <p:cNvSpPr/>
          <p:nvPr/>
        </p:nvSpPr>
        <p:spPr>
          <a:xfrm>
            <a:off x="4323426" y="4802006"/>
            <a:ext cx="1539645" cy="78738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MX" sz="2000" dirty="0">
              <a:solidFill>
                <a:schemeClr val="tx1"/>
              </a:solidFill>
            </a:endParaRPr>
          </a:p>
        </p:txBody>
      </p:sp>
      <p:sp>
        <p:nvSpPr>
          <p:cNvPr id="144" name="Elipse 143">
            <a:extLst>
              <a:ext uri="{FF2B5EF4-FFF2-40B4-BE49-F238E27FC236}">
                <a16:creationId xmlns:a16="http://schemas.microsoft.com/office/drawing/2014/main" xmlns="" id="{8819AB0A-91FF-4D40-A0D6-F80808D5189A}"/>
              </a:ext>
            </a:extLst>
          </p:cNvPr>
          <p:cNvSpPr/>
          <p:nvPr/>
        </p:nvSpPr>
        <p:spPr>
          <a:xfrm>
            <a:off x="6748434" y="1696692"/>
            <a:ext cx="1539645" cy="78738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MX" sz="2000" dirty="0">
              <a:solidFill>
                <a:schemeClr val="tx1"/>
              </a:solidFill>
            </a:endParaRPr>
          </a:p>
        </p:txBody>
      </p:sp>
      <p:sp>
        <p:nvSpPr>
          <p:cNvPr id="145" name="Elipse 144">
            <a:extLst>
              <a:ext uri="{FF2B5EF4-FFF2-40B4-BE49-F238E27FC236}">
                <a16:creationId xmlns:a16="http://schemas.microsoft.com/office/drawing/2014/main" xmlns="" id="{59EF9F83-2872-42A9-B251-58BF7081250C}"/>
              </a:ext>
            </a:extLst>
          </p:cNvPr>
          <p:cNvSpPr/>
          <p:nvPr/>
        </p:nvSpPr>
        <p:spPr>
          <a:xfrm>
            <a:off x="7583719" y="4340003"/>
            <a:ext cx="1470700" cy="67513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MX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932403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4451D30-7562-48B9-AF15-A4D631B2EE1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837238" y="155575"/>
            <a:ext cx="6354762" cy="557213"/>
          </a:xfrm>
        </p:spPr>
        <p:txBody>
          <a:bodyPr>
            <a:normAutofit/>
          </a:bodyPr>
          <a:lstStyle/>
          <a:p>
            <a:r>
              <a:rPr lang="es-MX" dirty="0"/>
              <a:t>Transición Energética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42642FF4-AC77-4160-B29B-CB882743DC2C}"/>
              </a:ext>
            </a:extLst>
          </p:cNvPr>
          <p:cNvSpPr txBox="1"/>
          <p:nvPr/>
        </p:nvSpPr>
        <p:spPr>
          <a:xfrm>
            <a:off x="410547" y="895237"/>
            <a:ext cx="11541967" cy="1569660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pPr marL="0" marR="0" lvl="0" indent="0" algn="just" defTabSz="9136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T Std Bold Condensed"/>
                <a:cs typeface="Arial"/>
              </a:rPr>
              <a:t>El Estado establecerá la Transición Energética, utilizando de manera sustentable todas las fuentes de energía de las que dispone la Nación.</a:t>
            </a:r>
          </a:p>
          <a:p>
            <a:pPr marL="0" marR="0" lvl="0" indent="0" algn="just" defTabSz="9136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LT Std Bold Condensed"/>
              <a:cs typeface="Arial"/>
            </a:endParaRPr>
          </a:p>
          <a:p>
            <a:pPr marL="0" marR="0" lvl="0" indent="0" algn="just" defTabSz="9136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T Std Bold Condensed"/>
                <a:cs typeface="Arial"/>
              </a:rPr>
              <a:t>La CFE será responsable de la ejecución de la Transmisión Energética en materia de electricidad de manera que se priorice la confiabilidad del sistema y permitiendo una integración ordenada y sin efectos negativos en el sistema de la generación intermitente.</a:t>
            </a:r>
          </a:p>
        </p:txBody>
      </p:sp>
      <p:sp>
        <p:nvSpPr>
          <p:cNvPr id="6" name="Marcador de número de diapositiva 3">
            <a:extLst>
              <a:ext uri="{FF2B5EF4-FFF2-40B4-BE49-F238E27FC236}">
                <a16:creationId xmlns:a16="http://schemas.microsoft.com/office/drawing/2014/main" xmlns="" id="{3AD38BCF-399E-46F1-B39D-10613C813829}"/>
              </a:ext>
            </a:extLst>
          </p:cNvPr>
          <p:cNvSpPr txBox="1">
            <a:spLocks/>
          </p:cNvSpPr>
          <p:nvPr/>
        </p:nvSpPr>
        <p:spPr>
          <a:xfrm>
            <a:off x="10895013" y="433388"/>
            <a:ext cx="1296987" cy="365125"/>
          </a:xfrm>
          <a:prstGeom prst="rect">
            <a:avLst/>
          </a:prstGeom>
        </p:spPr>
        <p:txBody>
          <a:bodyPr lIns="91362" tIns="45681" rIns="91362" bIns="45681"/>
          <a:lstStyle>
            <a:defPPr>
              <a:defRPr lang="es-MX"/>
            </a:defPPr>
            <a:lvl1pPr marL="0" algn="l" defTabSz="913618" rtl="0" eaLnBrk="1" latinLnBrk="0" hangingPunct="1">
              <a:defRPr lang="es-MX" sz="1200" i="1" kern="1200" smtClean="0">
                <a:solidFill>
                  <a:srgbClr val="008C5D"/>
                </a:solidFill>
                <a:latin typeface="Helvetica LT Std Condensed Obli" panose="020B0506020202030204" pitchFamily="34" charset="77"/>
                <a:ea typeface="+mn-ea"/>
                <a:cs typeface="+mn-cs"/>
              </a:defRPr>
            </a:lvl1pPr>
            <a:lvl2pPr marL="456811" algn="l" defTabSz="91361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3618" algn="l" defTabSz="91361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0429" algn="l" defTabSz="91361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7236" algn="l" defTabSz="91361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4045" algn="l" defTabSz="91361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0856" algn="l" defTabSz="91361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7664" algn="l" defTabSz="91361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4478" algn="l" defTabSz="91361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36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200" b="0" i="1" u="none" strike="noStrike" kern="1200" cap="none" spc="0" normalizeH="0" baseline="0" noProof="0" dirty="0">
                <a:ln>
                  <a:noFill/>
                </a:ln>
                <a:solidFill>
                  <a:srgbClr val="008C5D"/>
                </a:solidFill>
                <a:effectLst/>
                <a:uLnTx/>
                <a:uFillTx/>
                <a:latin typeface="Helvetica LT Std Condensed Obli" panose="020B0506020202030204" pitchFamily="34" charset="77"/>
                <a:cs typeface="Arial"/>
              </a:rPr>
              <a:t>8</a:t>
            </a:r>
          </a:p>
        </p:txBody>
      </p:sp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xmlns="" id="{223B7E42-BC51-4FE8-B5E6-06E0B5CB6590}"/>
              </a:ext>
            </a:extLst>
          </p:cNvPr>
          <p:cNvGraphicFramePr>
            <a:graphicFrameLocks/>
          </p:cNvGraphicFramePr>
          <p:nvPr/>
        </p:nvGraphicFramePr>
        <p:xfrm>
          <a:off x="0" y="2480137"/>
          <a:ext cx="9702800" cy="43778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xmlns="" id="{8E1614D5-6BD4-4CF5-BD38-4BDD15CF55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7310626"/>
              </p:ext>
            </p:extLst>
          </p:nvPr>
        </p:nvGraphicFramePr>
        <p:xfrm>
          <a:off x="9702800" y="3429000"/>
          <a:ext cx="2340000" cy="2164080"/>
        </p:xfrm>
        <a:graphic>
          <a:graphicData uri="http://schemas.openxmlformats.org/drawingml/2006/table">
            <a:tbl>
              <a:tblPr/>
              <a:tblGrid>
                <a:gridCol w="1260000">
                  <a:extLst>
                    <a:ext uri="{9D8B030D-6E8A-4147-A177-3AD203B41FA5}">
                      <a16:colId xmlns:a16="http://schemas.microsoft.com/office/drawing/2014/main" xmlns="" val="209079045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xmlns="" val="681489405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xmlns="" val="794221544"/>
                    </a:ext>
                  </a:extLst>
                </a:gridCol>
              </a:tblGrid>
              <a:tr h="335280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Energías Límpias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2024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2035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482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8264748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Fotovoltaica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8949589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GD-Fotovoltaica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3056325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Hidroeléctrica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4695659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Eoloeléctrica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3925235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Cogeneración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8152939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Nucleoeléctrica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7387020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Geotermoeléctrica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564902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Bioenergía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0.17%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0.13%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6973452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CC-Hidrógeno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1.58%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52374270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Total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935420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9844644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BODYINDENTATION" val="0;21.37504;35.87496;45.25;60.25;82.87504;97.92001;114.48;"/>
  <p:tag name="VCT-BULLETVISIBILITY" val="G****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7_CFE (4_3)">
  <a:themeElements>
    <a:clrScheme name="CFE (4_3)">
      <a:dk1>
        <a:sysClr val="windowText" lastClr="000000"/>
      </a:dk1>
      <a:lt1>
        <a:srgbClr val="DDDDDD"/>
      </a:lt1>
      <a:dk2>
        <a:srgbClr val="FFFFFF"/>
      </a:dk2>
      <a:lt2>
        <a:srgbClr val="FFFFFF"/>
      </a:lt2>
      <a:accent1>
        <a:srgbClr val="DDDDDD"/>
      </a:accent1>
      <a:accent2>
        <a:srgbClr val="FFFFFF"/>
      </a:accent2>
      <a:accent3>
        <a:srgbClr val="CC0000"/>
      </a:accent3>
      <a:accent4>
        <a:srgbClr val="B2B2B2"/>
      </a:accent4>
      <a:accent5>
        <a:srgbClr val="777777"/>
      </a:accent5>
      <a:accent6>
        <a:srgbClr val="333333"/>
      </a:accent6>
      <a:hlink>
        <a:srgbClr val="000000"/>
      </a:hlink>
      <a:folHlink>
        <a:srgbClr val="CC0000"/>
      </a:folHlink>
    </a:clrScheme>
    <a:fontScheme name="CFE (4_3)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  <a:tileRect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  <a:extrusionClr>
              <a:prstClr val="black"/>
            </a:extrusionClr>
            <a:contourClr>
              <a:prstClr val="black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  <a:tileRect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>
    <a:spDef>
      <a:spPr>
        <a:solidFill>
          <a:schemeClr val="accent4"/>
        </a:solidFill>
        <a:ln w="19050">
          <a:noFill/>
        </a:ln>
      </a:spPr>
      <a:bodyPr lIns="36000" tIns="36000" rIns="36000" bIns="36000" rtlCol="0" anchor="ctr"/>
      <a:lstStyle>
        <a:defPPr algn="ctr">
          <a:defRPr sz="20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45720" rIns="45720" rtlCol="0">
        <a:spAutoFit/>
      </a:bodyPr>
      <a:lstStyle>
        <a:defPPr>
          <a:defRPr sz="2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Expo energía Veracruz v 1859" id="{1AAF9AC4-1AEC-AA4D-8399-0134E94F585D}" vid="{45348D54-C9EC-2D43-91D3-378E715112DE}"/>
    </a:ext>
  </a:extLst>
</a:theme>
</file>

<file path=ppt/theme/theme2.xml><?xml version="1.0" encoding="utf-8"?>
<a:theme xmlns:a="http://schemas.openxmlformats.org/drawingml/2006/main" name="1_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32109</TotalTime>
  <Words>1686</Words>
  <Application>Microsoft Office PowerPoint</Application>
  <PresentationFormat>Panorámica</PresentationFormat>
  <Paragraphs>436</Paragraphs>
  <Slides>17</Slides>
  <Notes>7</Notes>
  <HiddenSlides>0</HiddenSlides>
  <MMClips>0</MMClips>
  <ScaleCrop>false</ScaleCrop>
  <HeadingPairs>
    <vt:vector size="6" baseType="variant">
      <vt:variant>
        <vt:lpstr>Fuentes usadas</vt:lpstr>
      </vt:variant>
      <vt:variant>
        <vt:i4>13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17</vt:i4>
      </vt:variant>
    </vt:vector>
  </HeadingPairs>
  <TitlesOfParts>
    <vt:vector size="33" baseType="lpstr">
      <vt:lpstr>MS PGothic</vt:lpstr>
      <vt:lpstr>MS PGothic</vt:lpstr>
      <vt:lpstr>Arial</vt:lpstr>
      <vt:lpstr>Arial Narrow</vt:lpstr>
      <vt:lpstr>Calibri</vt:lpstr>
      <vt:lpstr>Helvetica</vt:lpstr>
      <vt:lpstr>Helvetica LT Std Bold Condensed</vt:lpstr>
      <vt:lpstr>Helvetica LT Std Cond</vt:lpstr>
      <vt:lpstr>Helvetica LT Std Condensed Obli</vt:lpstr>
      <vt:lpstr>Marlett</vt:lpstr>
      <vt:lpstr>Tahoma</vt:lpstr>
      <vt:lpstr>Times New Roman</vt:lpstr>
      <vt:lpstr>Verdana</vt:lpstr>
      <vt:lpstr>7_CFE (4_3)</vt:lpstr>
      <vt:lpstr>1_Tema de Office</vt:lpstr>
      <vt:lpstr>2_Tema de Office</vt:lpstr>
      <vt:lpstr>Presentación de PowerPoint</vt:lpstr>
      <vt:lpstr>Presentación de PowerPoint</vt:lpstr>
      <vt:lpstr>Presentación de PowerPoint</vt:lpstr>
      <vt:lpstr>Presentación de PowerPoint</vt:lpstr>
      <vt:lpstr>La CFE en la confiabilidad y continuidad del SEN Importancia del “Mix” energético</vt:lpstr>
      <vt:lpstr>En 11 de 54 Nodos Compuerta en el SEN, está la Mayor Inyección Intermitente a la Red (82.3% del total de la intermitente)</vt:lpstr>
      <vt:lpstr>Presentación de PowerPoint</vt:lpstr>
      <vt:lpstr>Presentación de PowerPoint</vt:lpstr>
      <vt:lpstr>Transición Energética</vt:lpstr>
      <vt:lpstr>Presentación de PowerPoint</vt:lpstr>
      <vt:lpstr>Anexos</vt:lpstr>
      <vt:lpstr>Presentación de PowerPoint</vt:lpstr>
      <vt:lpstr>Presentación de PowerPoint</vt:lpstr>
      <vt:lpstr>Presentación de PowerPoint</vt:lpstr>
      <vt:lpstr> Permisos exceden la Demanda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DCO</dc:creator>
  <cp:lastModifiedBy>JESÚS ALEJANDRO LEÓN SÁNCHEZ</cp:lastModifiedBy>
  <cp:revision>2786</cp:revision>
  <cp:lastPrinted>2022-01-25T20:30:34Z</cp:lastPrinted>
  <dcterms:created xsi:type="dcterms:W3CDTF">2019-02-04T18:21:28Z</dcterms:created>
  <dcterms:modified xsi:type="dcterms:W3CDTF">2022-01-26T02:12:05Z</dcterms:modified>
</cp:coreProperties>
</file>